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69"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 id="320" r:id="rId63"/>
    <p:sldId id="321" r:id="rId64"/>
    <p:sldId id="322" r:id="rId65"/>
    <p:sldId id="323" r:id="rId66"/>
    <p:sldId id="324" r:id="rId67"/>
    <p:sldId id="325" r:id="rId68"/>
    <p:sldId id="326" r:id="rId69"/>
    <p:sldId id="327" r:id="rId70"/>
    <p:sldId id="328" r:id="rId71"/>
    <p:sldId id="329" r:id="rId72"/>
    <p:sldId id="330" r:id="rId73"/>
    <p:sldId id="331" r:id="rId74"/>
    <p:sldId id="332" r:id="rId75"/>
    <p:sldId id="333" r:id="rId76"/>
    <p:sldId id="334" r:id="rId77"/>
    <p:sldId id="335" r:id="rId78"/>
    <p:sldId id="336" r:id="rId79"/>
    <p:sldId id="337" r:id="rId80"/>
    <p:sldId id="338" r:id="rId81"/>
    <p:sldId id="339" r:id="rId82"/>
    <p:sldId id="340" r:id="rId83"/>
    <p:sldId id="341" r:id="rId84"/>
    <p:sldId id="342" r:id="rId85"/>
    <p:sldId id="343" r:id="rId86"/>
    <p:sldId id="344" r:id="rId87"/>
    <p:sldId id="345" r:id="rId88"/>
    <p:sldId id="346" r:id="rId89"/>
    <p:sldId id="347" r:id="rId90"/>
    <p:sldId id="348" r:id="rId91"/>
    <p:sldId id="349" r:id="rId92"/>
    <p:sldId id="350" r:id="rId93"/>
    <p:sldId id="351" r:id="rId94"/>
    <p:sldId id="352" r:id="rId95"/>
    <p:sldId id="353" r:id="rId96"/>
    <p:sldId id="354" r:id="rId97"/>
    <p:sldId id="355" r:id="rId98"/>
    <p:sldId id="356" r:id="rId99"/>
    <p:sldId id="357" r:id="rId100"/>
    <p:sldId id="358" r:id="rId101"/>
    <p:sldId id="359" r:id="rId102"/>
    <p:sldId id="360" r:id="rId103"/>
    <p:sldId id="361" r:id="rId104"/>
    <p:sldId id="362" r:id="rId105"/>
    <p:sldId id="363" r:id="rId106"/>
    <p:sldId id="364" r:id="rId107"/>
    <p:sldId id="365" r:id="rId108"/>
    <p:sldId id="366" r:id="rId109"/>
    <p:sldId id="367" r:id="rId110"/>
    <p:sldId id="368" r:id="rId1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257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445"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166F1F-CE9B-4651-A6AA-CD717754106B}" type="datetimeFigureOut">
              <a:rPr lang="en-US" smtClean="0"/>
              <a:pPr/>
              <a:t>2/28/2020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21451-1387-4CA6-816F-3879F97B5CB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166F1F-CE9B-4651-A6AA-CD717754106B}" type="datetimeFigureOut">
              <a:rPr lang="en-US" smtClean="0"/>
              <a:pPr/>
              <a:t>2/28/2020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021451-1387-4CA6-816F-3879F97B5CB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52579"/>
        </a:solidFill>
        <a:effectLst/>
      </p:bgPr>
    </p:bg>
    <p:spTree>
      <p:nvGrpSpPr>
        <p:cNvPr id="1" name=""/>
        <p:cNvGrpSpPr/>
        <p:nvPr/>
      </p:nvGrpSpPr>
      <p:grpSpPr>
        <a:xfrm>
          <a:off x="0" y="0"/>
          <a:ext cx="0" cy="0"/>
          <a:chOff x="0" y="0"/>
          <a:chExt cx="0" cy="0"/>
        </a:xfrm>
      </p:grpSpPr>
      <p:sp>
        <p:nvSpPr>
          <p:cNvPr id="2" name="Object 1"/>
          <p:cNvSpPr txBox="1"/>
          <p:nvPr/>
        </p:nvSpPr>
        <p:spPr>
          <a:xfrm>
            <a:off x="457200" y="2829000"/>
            <a:ext cx="8229600" cy="1743000"/>
          </a:xfrm>
          <a:prstGeom prst="rect">
            <a:avLst/>
          </a:prstGeom>
          <a:noFill/>
        </p:spPr>
        <p:txBody>
          <a:bodyPr wrap="square" rtlCol="0"/>
          <a:lstStyle/>
          <a:p>
            <a:pPr algn="ctr"/>
            <a:r>
              <a:rPr lang="en-US" sz="4800" dirty="0" smtClean="0">
                <a:solidFill>
                  <a:schemeClr val="bg1"/>
                </a:solidFill>
                <a:latin typeface="Helvetica Neue" pitchFamily="34" charset="0"/>
                <a:cs typeface="Helvetica Neue" pitchFamily="34" charset="0"/>
              </a:rPr>
              <a:t>Facult</a:t>
            </a:r>
            <a:r>
              <a:rPr lang="en-US" sz="4800" dirty="0" smtClean="0">
                <a:solidFill>
                  <a:schemeClr val="bg1"/>
                </a:solidFill>
                <a:latin typeface="Helvetica Neue" pitchFamily="34" charset="0"/>
                <a:cs typeface="Helvetica Neue" pitchFamily="34" charset="0"/>
              </a:rPr>
              <a:t>y/Staff </a:t>
            </a:r>
            <a:r>
              <a:rPr lang="en-US" sz="4800" dirty="0" smtClean="0">
                <a:solidFill>
                  <a:schemeClr val="bg1"/>
                </a:solidFill>
                <a:latin typeface="Helvetica Neue" pitchFamily="34" charset="0"/>
                <a:cs typeface="Helvetica Neue" pitchFamily="34" charset="0"/>
              </a:rPr>
              <a:t>Survey</a:t>
            </a:r>
            <a:endParaRPr lang="en-US" sz="4800" dirty="0" smtClean="0">
              <a:solidFill>
                <a:schemeClr val="bg1"/>
              </a:solidFill>
              <a:latin typeface="Helvetica Neue" pitchFamily="34" charset="0"/>
              <a:cs typeface="Helvetica Neue" pitchFamily="34" charset="0"/>
            </a:endParaRPr>
          </a:p>
          <a:p>
            <a:pPr algn="ctr"/>
            <a:r>
              <a:rPr lang="en-US" sz="4800" dirty="0" smtClean="0">
                <a:solidFill>
                  <a:schemeClr val="bg1"/>
                </a:solidFill>
                <a:latin typeface="Helvetica Neue" pitchFamily="34" charset="0"/>
              </a:rPr>
              <a:t>Results</a:t>
            </a:r>
            <a:endParaRPr lang="en-US" sz="4800" dirty="0">
              <a:solidFill>
                <a:schemeClr val="bg1"/>
              </a:solidFill>
            </a:endParaRPr>
          </a:p>
        </p:txBody>
      </p:sp>
      <p:sp>
        <p:nvSpPr>
          <p:cNvPr id="3" name="Object 2"/>
          <p:cNvSpPr txBox="1"/>
          <p:nvPr/>
        </p:nvSpPr>
        <p:spPr>
          <a:xfrm>
            <a:off x="457200" y="5000000"/>
            <a:ext cx="8229600" cy="369332"/>
          </a:xfrm>
          <a:prstGeom prst="rect">
            <a:avLst/>
          </a:prstGeom>
          <a:noFill/>
        </p:spPr>
        <p:txBody>
          <a:bodyPr wrap="square" rtlCol="0"/>
          <a:lstStyle/>
          <a:p>
            <a:pPr algn="ctr"/>
            <a:r>
              <a:rPr lang="en-US" sz="1400" dirty="0" smtClean="0">
                <a:solidFill>
                  <a:srgbClr val="7F7F7F"/>
                </a:solidFill>
                <a:latin typeface="Helvetica" pitchFamily="34" charset="0"/>
                <a:cs typeface="Helvetica" pitchFamily="34" charset="0"/>
              </a:rPr>
              <a:t>2020</a:t>
            </a:r>
            <a:endParaRPr lang="en-US" sz="1400" dirty="0"/>
          </a:p>
        </p:txBody>
      </p:sp>
      <p:pic>
        <p:nvPicPr>
          <p:cNvPr id="5" name="Picture 4" descr="inner-logo.png"/>
          <p:cNvPicPr>
            <a:picLocks noChangeAspect="1"/>
          </p:cNvPicPr>
          <p:nvPr/>
        </p:nvPicPr>
        <p:blipFill>
          <a:blip r:embed="rId2" cstate="print"/>
          <a:stretch>
            <a:fillRect/>
          </a:stretch>
        </p:blipFill>
        <p:spPr>
          <a:xfrm>
            <a:off x="2438400" y="914400"/>
            <a:ext cx="3809524" cy="118095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Q1 - Most of the faculty and staff believe in the mission and vision of MCS.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64.86%</a:t>
                      </a:r>
                      <a:endParaRPr lang="en-US" sz="1600" dirty="0"/>
                    </a:p>
                  </a:txBody>
                  <a:tcPr/>
                </a:tc>
                <a:tc>
                  <a:txBody>
                    <a:bodyPr/>
                    <a:lstStyle/>
                    <a:p>
                      <a:r>
                        <a:rPr lang="en-US" sz="1600" dirty="0" smtClean="0"/>
                        <a:t>24</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29.73%</a:t>
                      </a:r>
                      <a:endParaRPr lang="en-US" sz="1600" dirty="0"/>
                    </a:p>
                  </a:txBody>
                  <a:tcPr/>
                </a:tc>
                <a:tc>
                  <a:txBody>
                    <a:bodyPr/>
                    <a:lstStyle/>
                    <a:p>
                      <a:r>
                        <a:rPr lang="en-US" sz="1600" dirty="0" smtClean="0"/>
                        <a:t>11</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2.70%</a:t>
                      </a:r>
                      <a:endParaRPr lang="en-US" sz="1600" dirty="0"/>
                    </a:p>
                  </a:txBody>
                  <a:tcPr/>
                </a:tc>
                <a:tc>
                  <a:txBody>
                    <a:bodyPr/>
                    <a:lstStyle/>
                    <a:p>
                      <a:r>
                        <a:rPr lang="en-US" sz="1600" dirty="0" smtClean="0"/>
                        <a:t>1</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2.70%</a:t>
                      </a:r>
                      <a:endParaRPr lang="en-US" sz="1600" dirty="0"/>
                    </a:p>
                  </a:txBody>
                  <a:tcPr/>
                </a:tc>
                <a:tc>
                  <a:txBody>
                    <a:bodyPr/>
                    <a:lstStyle/>
                    <a:p>
                      <a:r>
                        <a:rPr lang="en-US" sz="1600" dirty="0" smtClean="0"/>
                        <a:t>1</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37</a:t>
                      </a:r>
                      <a:endParaRPr lang="en-US" sz="1600" dirty="0"/>
                    </a:p>
                  </a:txBody>
                  <a:tcPr/>
                </a:tc>
              </a:tr>
            </a:tbl>
          </a:graphicData>
        </a:graphic>
      </p:graphicFrame>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Q10 - Considering my complete experience at MCS, I am satisfied with it as a place to work.</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40.00%</a:t>
                      </a:r>
                      <a:endParaRPr lang="en-US" sz="1600" dirty="0"/>
                    </a:p>
                  </a:txBody>
                  <a:tcPr/>
                </a:tc>
                <a:tc>
                  <a:txBody>
                    <a:bodyPr/>
                    <a:lstStyle/>
                    <a:p>
                      <a:r>
                        <a:rPr lang="en-US" sz="1600" dirty="0" smtClean="0"/>
                        <a:t>14</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40.00%</a:t>
                      </a:r>
                      <a:endParaRPr lang="en-US" sz="1600" dirty="0"/>
                    </a:p>
                  </a:txBody>
                  <a:tcPr/>
                </a:tc>
                <a:tc>
                  <a:txBody>
                    <a:bodyPr/>
                    <a:lstStyle/>
                    <a:p>
                      <a:r>
                        <a:rPr lang="en-US" sz="1600" dirty="0" smtClean="0"/>
                        <a:t>14</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8.57%</a:t>
                      </a:r>
                      <a:endParaRPr lang="en-US" sz="1600" dirty="0"/>
                    </a:p>
                  </a:txBody>
                  <a:tcPr/>
                </a:tc>
                <a:tc>
                  <a:txBody>
                    <a:bodyPr/>
                    <a:lstStyle/>
                    <a:p>
                      <a:r>
                        <a:rPr lang="en-US" sz="1600" dirty="0" smtClean="0"/>
                        <a:t>3</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11.43%</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Q44 - The school board does an adequate job providing leadership for MCS.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Q44 - The school board does an adequate job providing leadership for MCS.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The school board does an adequate job providing leadership for MCS.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5.00</a:t>
                      </a:r>
                      <a:endParaRPr lang="en-US" sz="1600" dirty="0"/>
                    </a:p>
                  </a:txBody>
                  <a:tcPr/>
                </a:tc>
                <a:tc>
                  <a:txBody>
                    <a:bodyPr/>
                    <a:lstStyle/>
                    <a:p>
                      <a:r>
                        <a:rPr lang="en-US" sz="1600" dirty="0" smtClean="0"/>
                        <a:t>2.49</a:t>
                      </a:r>
                      <a:endParaRPr lang="en-US" sz="1600" dirty="0"/>
                    </a:p>
                  </a:txBody>
                  <a:tcPr/>
                </a:tc>
                <a:tc>
                  <a:txBody>
                    <a:bodyPr/>
                    <a:lstStyle/>
                    <a:p>
                      <a:r>
                        <a:rPr lang="en-US" sz="1600" dirty="0" smtClean="0"/>
                        <a:t>1.34</a:t>
                      </a:r>
                      <a:endParaRPr lang="en-US" sz="1600" dirty="0"/>
                    </a:p>
                  </a:txBody>
                  <a:tcPr/>
                </a:tc>
                <a:tc>
                  <a:txBody>
                    <a:bodyPr/>
                    <a:lstStyle/>
                    <a:p>
                      <a:r>
                        <a:rPr lang="en-US" sz="1600" dirty="0" smtClean="0"/>
                        <a:t>1.79</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Q44 - The school board does an adequate job providing leadership for MCS.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31.43%</a:t>
                      </a:r>
                      <a:endParaRPr lang="en-US" sz="1600" dirty="0"/>
                    </a:p>
                  </a:txBody>
                  <a:tcPr/>
                </a:tc>
                <a:tc>
                  <a:txBody>
                    <a:bodyPr/>
                    <a:lstStyle/>
                    <a:p>
                      <a:r>
                        <a:rPr lang="en-US" sz="1600" dirty="0" smtClean="0"/>
                        <a:t>11</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25.71%</a:t>
                      </a:r>
                      <a:endParaRPr lang="en-US" sz="1600" dirty="0"/>
                    </a:p>
                  </a:txBody>
                  <a:tcPr/>
                </a:tc>
                <a:tc>
                  <a:txBody>
                    <a:bodyPr/>
                    <a:lstStyle/>
                    <a:p>
                      <a:r>
                        <a:rPr lang="en-US" sz="1600" dirty="0" smtClean="0"/>
                        <a:t>9</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14.29%</a:t>
                      </a:r>
                      <a:endParaRPr lang="en-US" sz="1600" dirty="0"/>
                    </a:p>
                  </a:txBody>
                  <a:tcPr/>
                </a:tc>
                <a:tc>
                  <a:txBody>
                    <a:bodyPr/>
                    <a:lstStyle/>
                    <a:p>
                      <a:r>
                        <a:rPr lang="en-US" sz="1600" dirty="0" smtClean="0"/>
                        <a:t>5</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20.00%</a:t>
                      </a:r>
                      <a:endParaRPr lang="en-US" sz="1600" dirty="0"/>
                    </a:p>
                  </a:txBody>
                  <a:tcPr/>
                </a:tc>
                <a:tc>
                  <a:txBody>
                    <a:bodyPr/>
                    <a:lstStyle/>
                    <a:p>
                      <a:r>
                        <a:rPr lang="en-US" sz="1600" dirty="0" smtClean="0"/>
                        <a:t>7</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8.57%</a:t>
                      </a:r>
                      <a:endParaRPr lang="en-US" sz="1600" dirty="0"/>
                    </a:p>
                  </a:txBody>
                  <a:tcPr/>
                </a:tc>
                <a:tc>
                  <a:txBody>
                    <a:bodyPr/>
                    <a:lstStyle/>
                    <a:p>
                      <a:r>
                        <a:rPr lang="en-US" sz="1600" dirty="0" smtClean="0"/>
                        <a:t>3</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Q45 - I trust the leadership of the school board to guide the school and its policies moving forward.</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Q45 - I trust the leadership of the school board to guide the school and its policies moving forward.</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I trust the leadership of the school board to guide the school and its policies moving forward.</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3.00</a:t>
                      </a:r>
                      <a:endParaRPr lang="en-US" sz="1600" dirty="0"/>
                    </a:p>
                  </a:txBody>
                  <a:tcPr/>
                </a:tc>
                <a:tc>
                  <a:txBody>
                    <a:bodyPr/>
                    <a:lstStyle/>
                    <a:p>
                      <a:r>
                        <a:rPr lang="en-US" sz="1600" dirty="0" smtClean="0"/>
                        <a:t>1.71</a:t>
                      </a:r>
                      <a:endParaRPr lang="en-US" sz="1600" dirty="0"/>
                    </a:p>
                  </a:txBody>
                  <a:tcPr/>
                </a:tc>
                <a:tc>
                  <a:txBody>
                    <a:bodyPr/>
                    <a:lstStyle/>
                    <a:p>
                      <a:r>
                        <a:rPr lang="en-US" sz="1600" dirty="0" smtClean="0"/>
                        <a:t>0.70</a:t>
                      </a:r>
                      <a:endParaRPr lang="en-US" sz="1600" dirty="0"/>
                    </a:p>
                  </a:txBody>
                  <a:tcPr/>
                </a:tc>
                <a:tc>
                  <a:txBody>
                    <a:bodyPr/>
                    <a:lstStyle/>
                    <a:p>
                      <a:r>
                        <a:rPr lang="en-US" sz="1600" dirty="0" smtClean="0"/>
                        <a:t>0.49</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Q45 - I trust the leadership of the school board to guide the school and its policies moving forward.</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Yes</a:t>
                      </a:r>
                      <a:endParaRPr lang="en-US" sz="1600" dirty="0"/>
                    </a:p>
                  </a:txBody>
                  <a:tcPr/>
                </a:tc>
                <a:tc>
                  <a:txBody>
                    <a:bodyPr/>
                    <a:lstStyle/>
                    <a:p>
                      <a:r>
                        <a:rPr lang="en-US" sz="1600" dirty="0" smtClean="0"/>
                        <a:t>42.86%</a:t>
                      </a:r>
                      <a:endParaRPr lang="en-US" sz="1600" dirty="0"/>
                    </a:p>
                  </a:txBody>
                  <a:tcPr/>
                </a:tc>
                <a:tc>
                  <a:txBody>
                    <a:bodyPr/>
                    <a:lstStyle/>
                    <a:p>
                      <a:r>
                        <a:rPr lang="en-US" sz="1600" dirty="0" smtClean="0"/>
                        <a:t>15</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Maybe</a:t>
                      </a:r>
                      <a:endParaRPr lang="en-US" sz="1600" dirty="0"/>
                    </a:p>
                  </a:txBody>
                  <a:tcPr/>
                </a:tc>
                <a:tc>
                  <a:txBody>
                    <a:bodyPr/>
                    <a:lstStyle/>
                    <a:p>
                      <a:r>
                        <a:rPr lang="en-US" sz="1600" dirty="0" smtClean="0"/>
                        <a:t>42.86%</a:t>
                      </a:r>
                      <a:endParaRPr lang="en-US" sz="1600" dirty="0"/>
                    </a:p>
                  </a:txBody>
                  <a:tcPr/>
                </a:tc>
                <a:tc>
                  <a:txBody>
                    <a:bodyPr/>
                    <a:lstStyle/>
                    <a:p>
                      <a:r>
                        <a:rPr lang="en-US" sz="1600" dirty="0" smtClean="0"/>
                        <a:t>15</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No</a:t>
                      </a:r>
                      <a:endParaRPr lang="en-US" sz="1600" dirty="0"/>
                    </a:p>
                  </a:txBody>
                  <a:tcPr/>
                </a:tc>
                <a:tc>
                  <a:txBody>
                    <a:bodyPr/>
                    <a:lstStyle/>
                    <a:p>
                      <a:r>
                        <a:rPr lang="en-US" sz="1600" dirty="0" smtClean="0"/>
                        <a:t>14.29%</a:t>
                      </a:r>
                      <a:endParaRPr lang="en-US" sz="1600" dirty="0"/>
                    </a:p>
                  </a:txBody>
                  <a:tcPr/>
                </a:tc>
                <a:tc>
                  <a:txBody>
                    <a:bodyPr/>
                    <a:lstStyle/>
                    <a:p>
                      <a:r>
                        <a:rPr lang="en-US" sz="1600" dirty="0" smtClean="0"/>
                        <a:t>5</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Q46 - Any additional feedback or comments.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Any additional feedback or comments.</a:t>
                      </a:r>
                      <a:endParaRPr lang="en-US" sz="1600" dirty="0"/>
                    </a:p>
                  </a:txBody>
                  <a:tcPr/>
                </a:tc>
              </a:tr>
              <a:tr h="370840">
                <a:tc>
                  <a:txBody>
                    <a:bodyPr/>
                    <a:lstStyle/>
                    <a:p>
                      <a:r>
                        <a:rPr lang="en-US" sz="1600" dirty="0" smtClean="0"/>
                        <a:t>Since you are asking...  :)    The majority of my time at MCS has been positive and enjoyable.  No workplace is perfect though, even a "Christian" school.  I have seen instances in which fellow brothers and sisters in Christ (faculty) have been suddenly dismissed, seemingly without proper cause or supportive paperwork.  I taught a full schedule for two years (no planning period) and was denied any additional compensation.  When the base salary was raised 2 or 3 years ago, my salary was lowered.  I love MCS, and I thought (foolishly, I guess) my dedication and sacrifice would be considered and respected.  In spite of those instances, I still love this school and all my students, and I will continue to be the best teacher I can for them and for the Lord.    Enough about me.  :)    
   Suggestions for improvement:
     *Yearlong mentoring and support of new teachers as well as former secular
       teachers.  Broaden search for dedicated Christian educators (contact 
       Christian colleges, for example)
     *Administration could gain valuable insight by collaborating with teachers 
      (your main resource and the ones on the front line, so to speak) about 
       decisions regarding discipline policies, schedule, curriculum, and the plethora 
       of other decisions that affect us on a daily basis.
     *Consistency of rules:  all teachers should enforce the rules (dress code, gum,
       etc.)  Why are volleyball athletes allowed to wear inappropriate, extremely
       short shorts for practices and games, but asked to follow stricter rules for 
       retreats and other school activities?  Should our athletes not be held to a 
       higher, more modest standard than public schools to be distinctive? Why are 
       boys allowed to wear headbands to hold back their overly long hair but not 
       allowed to use rubber bands for ponytails?
      *Salaries: compensate veteran teachers even more.  (Is it equanimous for
        new teachers to basically receive the same salary as experienced 
        teachers?)
       *Focus less on what the state is doing (common core, for example); instead
         focus on and evaluate what is best for our Christian school.
        *Offer more practical electives for students who are not college-bound.
</a:t>
                      </a:r>
                      <a:endParaRPr lang="en-US" sz="1600" dirty="0"/>
                    </a:p>
                  </a:txBody>
                  <a:tcPr/>
                </a:tc>
              </a:tr>
            </a:tbl>
          </a:graphicData>
        </a:graphic>
      </p:graphicFrame>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Q46 - Any additional feedback or comments.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Any additional feedback or comments.</a:t>
                      </a:r>
                      <a:endParaRPr lang="en-US" sz="1600" dirty="0"/>
                    </a:p>
                  </a:txBody>
                  <a:tcPr/>
                </a:tc>
              </a:tr>
              <a:tr h="370840">
                <a:tc>
                  <a:txBody>
                    <a:bodyPr/>
                    <a:lstStyle/>
                    <a:p>
                      <a:r>
                        <a:rPr lang="en-US" sz="1600" dirty="0" smtClean="0"/>
                        <a:t>Last year was my first year here, and I was very shocked at the negative atmosphere in the office.  I try to be a positive influence, but I remain disappointed that in a Christian environment there is such negativity and gossip.</a:t>
                      </a:r>
                      <a:endParaRPr lang="en-US" sz="1600" dirty="0"/>
                    </a:p>
                  </a:txBody>
                  <a:tcPr/>
                </a:tc>
              </a:tr>
              <a:tr h="370840">
                <a:tc>
                  <a:txBody>
                    <a:bodyPr/>
                    <a:lstStyle/>
                    <a:p>
                      <a:r>
                        <a:rPr lang="en-US" sz="1600" dirty="0" smtClean="0"/>
                        <a:t>Wish we (students and teachers) could have more opportunities to support one another in the fun events such as Spelling or Geography Bee or student government led activities during the year and not just homecoming and prom. It would be nice to have assemblies where students are recognized for accomplishments even outside of MCS and not just at the end of the year on Awards Day. The "fun" aspect of school is missing at MCS.</a:t>
                      </a:r>
                      <a:endParaRPr lang="en-US" sz="1600" dirty="0"/>
                    </a:p>
                  </a:txBody>
                  <a:tcPr/>
                </a:tc>
              </a:tr>
              <a:tr h="370840">
                <a:tc>
                  <a:txBody>
                    <a:bodyPr/>
                    <a:lstStyle/>
                    <a:p>
                      <a:r>
                        <a:rPr lang="en-US" sz="1600" dirty="0" smtClean="0"/>
                        <a:t>I am praying MCS.</a:t>
                      </a:r>
                      <a:endParaRPr lang="en-US" sz="1600" dirty="0"/>
                    </a:p>
                  </a:txBody>
                  <a:tcPr/>
                </a:tc>
              </a:tr>
              <a:tr h="370840">
                <a:tc>
                  <a:txBody>
                    <a:bodyPr/>
                    <a:lstStyle/>
                    <a:p>
                      <a:r>
                        <a:rPr lang="en-US" sz="1600" dirty="0" smtClean="0"/>
                        <a:t>Administration is responsible for the decline in morale among teachers, students and parents. Administration is also responsible for the decline in enrollment and high teacher turnover. We are lacking in spiritual leadership, academic leadership, encouragement and support from administration. </a:t>
                      </a:r>
                      <a:endParaRPr lang="en-US" sz="1600" dirty="0"/>
                    </a:p>
                  </a:txBody>
                  <a:tcPr/>
                </a:tc>
              </a:tr>
              <a:tr h="370840">
                <a:tc>
                  <a:txBody>
                    <a:bodyPr/>
                    <a:lstStyle/>
                    <a:p>
                      <a:r>
                        <a:rPr lang="en-US" sz="1600" dirty="0" smtClean="0"/>
                        <a:t>Too much power giving to some parents to  interfere in the teachers  classes </a:t>
                      </a:r>
                      <a:endParaRPr lang="en-US" sz="1600" dirty="0"/>
                    </a:p>
                  </a:txBody>
                  <a:tcPr/>
                </a:tc>
              </a:tr>
              <a:tr h="370840">
                <a:tc>
                  <a:txBody>
                    <a:bodyPr/>
                    <a:lstStyle/>
                    <a:p>
                      <a:r>
                        <a:rPr lang="en-US" sz="1600" dirty="0" smtClean="0"/>
                        <a:t>In this time of uncertainty at MCS, I appreciate and find comfort in the obvious efforts of the school board (the caring presence of members including; Mark &amp; Beth) and PTO (Ann Damron &amp; Jenny Goins), to make sure teachers feel appreciated (Friday Fun Cart, Aubrey's gift cards, Dinner Winners). These are gestures that encourage tired teachers to continue on!  MCS does not pay teachers adequately compared to other area teachers due to enrollment, but when I , as a teacher, feel a calling to do the Lord's work in children's lives for His Kingdom,  this doesn't matter.  I find it a privilege to be able to serve here at MCS.   I want to stand before our Lord and know that I did my best for His Kingdom. I also appreciate the support of my principal, Dawn Shillington. Her door is always open and she supports her staff, and MCS families, in an amazing way. </a:t>
                      </a:r>
                      <a:endParaRPr lang="en-US" sz="1600" dirty="0"/>
                    </a:p>
                  </a:txBody>
                  <a:tcPr/>
                </a:tc>
              </a:tr>
            </a:tbl>
          </a:graphicData>
        </a:graphic>
      </p:graphicFrame>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Q46 - Any additional feedback or comments.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Any additional feedback or comments.</a:t>
                      </a:r>
                      <a:endParaRPr lang="en-US" sz="1600" dirty="0"/>
                    </a:p>
                  </a:txBody>
                  <a:tcPr/>
                </a:tc>
              </a:tr>
              <a:tr h="370840">
                <a:tc>
                  <a:txBody>
                    <a:bodyPr/>
                    <a:lstStyle/>
                    <a:p>
                      <a:r>
                        <a:rPr lang="en-US" sz="1600" dirty="0" smtClean="0"/>
                        <a:t>ACSI provides teams to walk a board through evaluating, dismissing, transitioning, mentoring search committee, how to delegate in the absence of an administrator, how to transition after hiring an administrator. ACSI also prefers a board to read and be guided by several good books such as Serving God on a Christian School Board.
There are several events and reactions and behaviors from the current board that suggest they are not utilizing the resources from our accreditation agency.</a:t>
                      </a:r>
                      <a:endParaRPr lang="en-US" sz="1600" dirty="0"/>
                    </a:p>
                  </a:txBody>
                  <a:tcPr/>
                </a:tc>
              </a:tr>
              <a:tr h="370840">
                <a:tc>
                  <a:txBody>
                    <a:bodyPr/>
                    <a:lstStyle/>
                    <a:p>
                      <a:r>
                        <a:rPr lang="en-US" sz="1600" dirty="0" smtClean="0"/>
                        <a:t>Thank you for asking for our feedback!</a:t>
                      </a:r>
                      <a:endParaRPr lang="en-US" sz="1600" dirty="0"/>
                    </a:p>
                  </a:txBody>
                  <a:tcPr/>
                </a:tc>
              </a:tr>
              <a:tr h="370840">
                <a:tc>
                  <a:txBody>
                    <a:bodyPr/>
                    <a:lstStyle/>
                    <a:p>
                      <a:r>
                        <a:rPr lang="en-US" sz="1600" dirty="0" smtClean="0"/>
                        <a:t>There are multiple students present in this school that should be removed, but seem to have some sort of immunity. I hope the board and administration is considering the climate of the school to be a higher priority rather than the number of students enrolled, but I've not felt sure of that this year. I know we are losing families due to the way the students treat each other. I understand giving grace to students who show genuine remorse and are actively striving to better themselves, but many of these students are repeat offenders who have no attitude of remorse or change - yet they remain. MCS is developing a very poor reputation in the community due to this issue. If we are going to have discipline policies and rules they should be followed completely, and if we are going to be a Christian school, our students should be held to a Christian standard. This includes how they treat each other and how they respect their teachers. </a:t>
                      </a:r>
                      <a:endParaRPr lang="en-US" sz="1600" dirty="0"/>
                    </a:p>
                  </a:txBody>
                  <a:tcPr/>
                </a:tc>
              </a:tr>
              <a:tr h="370840">
                <a:tc>
                  <a:txBody>
                    <a:bodyPr/>
                    <a:lstStyle/>
                    <a:p>
                      <a:r>
                        <a:rPr lang="en-US" sz="1600" dirty="0" smtClean="0"/>
                        <a:t>I have felt that we don't know who is going to be called up for the next "on the carpet" meeting. The constant "house-cleaning" feel is disturbing and makes for an uncomfortable work environment.</a:t>
                      </a:r>
                      <a:endParaRPr lang="en-US" sz="1600" dirty="0"/>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Q37 - Administrators, faculty and staff are Christian role models for one another, students and families.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Q46 - Any additional feedback or comments.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sz="1600" dirty="0" smtClean="0"/>
                        <a:t>Any additional feedback or comments.</a:t>
                      </a:r>
                      <a:endParaRPr lang="en-US" sz="1600" dirty="0"/>
                    </a:p>
                  </a:txBody>
                  <a:tcPr/>
                </a:tc>
              </a:tr>
              <a:tr h="370840">
                <a:tc>
                  <a:txBody>
                    <a:bodyPr/>
                    <a:lstStyle/>
                    <a:p>
                      <a:r>
                        <a:rPr lang="en-US" sz="1600" dirty="0" smtClean="0"/>
                        <a:t>I feel the school board is overstepping its bounds during this time of transition. I have heard from a board member that they are going to "shake things up a bit". That is not their role. According to the school by-laws, the board is to make policy, oversee finances and fundraising. They are not to be involved in the day-to-day. If they do not trust the principals in place to take up the slack during this time, then they need to re-evaluate the principals. As a school, we were just reprimanded for the board being too involved a few years ago. We need a balance, the teachers and the parents are worried about the overall state of the school. </a:t>
                      </a:r>
                      <a:endParaRPr lang="en-US" sz="1600" dirty="0"/>
                    </a:p>
                  </a:txBody>
                  <a:tcPr/>
                </a:tc>
              </a:tr>
              <a:tr h="370840">
                <a:tc>
                  <a:txBody>
                    <a:bodyPr/>
                    <a:lstStyle/>
                    <a:p>
                      <a:r>
                        <a:rPr lang="en-US" sz="1600" dirty="0" smtClean="0"/>
                        <a:t>  I feel like there are several "respect" issues with high school students towards teachers and their peers.  I do not see many of those students being punished for their negative behavior.  There are many students who absolutely do not respect teachers or what MCS stands for.  Quality over quantity? 
  I feel like the board is doing an ok job, but there is still a lack of communication with the staff.  Many times we find out big information when parents find it out.  Though I see Beth M. here a lot and I think she is really helping out.  Communication is very important during times of transition.  </a:t>
                      </a:r>
                      <a:endParaRPr lang="en-US" sz="1600" dirty="0"/>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Q37 - Administrators, faculty and staff are Christian role models for one another, students and families.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Administrators, faculty and staff are Christian role models for one another, students and families.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4.00</a:t>
                      </a:r>
                      <a:endParaRPr lang="en-US" sz="1600" dirty="0"/>
                    </a:p>
                  </a:txBody>
                  <a:tcPr/>
                </a:tc>
                <a:tc>
                  <a:txBody>
                    <a:bodyPr/>
                    <a:lstStyle/>
                    <a:p>
                      <a:r>
                        <a:rPr lang="en-US" sz="1600" dirty="0" smtClean="0"/>
                        <a:t>1.58</a:t>
                      </a:r>
                      <a:endParaRPr lang="en-US" sz="1600" dirty="0"/>
                    </a:p>
                  </a:txBody>
                  <a:tcPr/>
                </a:tc>
                <a:tc>
                  <a:txBody>
                    <a:bodyPr/>
                    <a:lstStyle/>
                    <a:p>
                      <a:r>
                        <a:rPr lang="en-US" sz="1600" dirty="0" smtClean="0"/>
                        <a:t>0.64</a:t>
                      </a:r>
                      <a:endParaRPr lang="en-US" sz="1600" dirty="0"/>
                    </a:p>
                  </a:txBody>
                  <a:tcPr/>
                </a:tc>
                <a:tc>
                  <a:txBody>
                    <a:bodyPr/>
                    <a:lstStyle/>
                    <a:p>
                      <a:r>
                        <a:rPr lang="en-US" sz="1600" dirty="0" smtClean="0"/>
                        <a:t>0.41</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Q37 - Administrators, faculty and staff are Christian role models for one another, students and families.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47.22%</a:t>
                      </a:r>
                      <a:endParaRPr lang="en-US" sz="1600" dirty="0"/>
                    </a:p>
                  </a:txBody>
                  <a:tcPr/>
                </a:tc>
                <a:tc>
                  <a:txBody>
                    <a:bodyPr/>
                    <a:lstStyle/>
                    <a:p>
                      <a:r>
                        <a:rPr lang="en-US" sz="1600" dirty="0" smtClean="0"/>
                        <a:t>17</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50.00%</a:t>
                      </a:r>
                      <a:endParaRPr lang="en-US" sz="1600" dirty="0"/>
                    </a:p>
                  </a:txBody>
                  <a:tcPr/>
                </a:tc>
                <a:tc>
                  <a:txBody>
                    <a:bodyPr/>
                    <a:lstStyle/>
                    <a:p>
                      <a:r>
                        <a:rPr lang="en-US" sz="1600" dirty="0" smtClean="0"/>
                        <a:t>18</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2.78%</a:t>
                      </a:r>
                      <a:endParaRPr lang="en-US" sz="1600" dirty="0"/>
                    </a:p>
                  </a:txBody>
                  <a:tcPr/>
                </a:tc>
                <a:tc>
                  <a:txBody>
                    <a:bodyPr/>
                    <a:lstStyle/>
                    <a:p>
                      <a:r>
                        <a:rPr lang="en-US" sz="1600" dirty="0" smtClean="0"/>
                        <a:t>1</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Q21 - At MCS, I am treated and respected as an educational professional.</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Q21 - At MCS, I am treated and respected as an educational professional.</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At MCS, I am treated and respected as an educational professional.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4.00</a:t>
                      </a:r>
                      <a:endParaRPr lang="en-US" sz="1600" dirty="0"/>
                    </a:p>
                  </a:txBody>
                  <a:tcPr/>
                </a:tc>
                <a:tc>
                  <a:txBody>
                    <a:bodyPr/>
                    <a:lstStyle/>
                    <a:p>
                      <a:r>
                        <a:rPr lang="en-US" sz="1600" dirty="0" smtClean="0"/>
                        <a:t>1.89</a:t>
                      </a:r>
                      <a:endParaRPr lang="en-US" sz="1600" dirty="0"/>
                    </a:p>
                  </a:txBody>
                  <a:tcPr/>
                </a:tc>
                <a:tc>
                  <a:txBody>
                    <a:bodyPr/>
                    <a:lstStyle/>
                    <a:p>
                      <a:r>
                        <a:rPr lang="en-US" sz="1600" dirty="0" smtClean="0"/>
                        <a:t>1.01</a:t>
                      </a:r>
                      <a:endParaRPr lang="en-US" sz="1600" dirty="0"/>
                    </a:p>
                  </a:txBody>
                  <a:tcPr/>
                </a:tc>
                <a:tc>
                  <a:txBody>
                    <a:bodyPr/>
                    <a:lstStyle/>
                    <a:p>
                      <a:r>
                        <a:rPr lang="en-US" sz="1600" dirty="0" smtClean="0"/>
                        <a:t>1.02</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Q21 - At MCS, I am treated and respected as an educational professional.</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45.71%</a:t>
                      </a:r>
                      <a:endParaRPr lang="en-US" sz="1600" dirty="0"/>
                    </a:p>
                  </a:txBody>
                  <a:tcPr/>
                </a:tc>
                <a:tc>
                  <a:txBody>
                    <a:bodyPr/>
                    <a:lstStyle/>
                    <a:p>
                      <a:r>
                        <a:rPr lang="en-US" sz="1600" dirty="0" smtClean="0"/>
                        <a:t>16</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31.43%</a:t>
                      </a:r>
                      <a:endParaRPr lang="en-US" sz="1600" dirty="0"/>
                    </a:p>
                  </a:txBody>
                  <a:tcPr/>
                </a:tc>
                <a:tc>
                  <a:txBody>
                    <a:bodyPr/>
                    <a:lstStyle/>
                    <a:p>
                      <a:r>
                        <a:rPr lang="en-US" sz="1600" dirty="0" smtClean="0"/>
                        <a:t>11</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11.43%</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11.43%</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Q42 - I have a voice in school decision-making (policy, planning, curriculum, etc.).</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Q42 - I have a voice in school decision-making (policy, planning, curriculum, etc.).</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I have a voice in school decision-making (policy, planning, curriculum, etc.).</a:t>
                      </a:r>
                      <a:endParaRPr lang="en-US" sz="1600" dirty="0"/>
                    </a:p>
                  </a:txBody>
                  <a:tcPr/>
                </a:tc>
                <a:tc>
                  <a:txBody>
                    <a:bodyPr/>
                    <a:lstStyle/>
                    <a:p>
                      <a:r>
                        <a:rPr lang="en-US" sz="1600" dirty="0" smtClean="0"/>
                        <a:t>1.00</a:t>
                      </a:r>
                      <a:endParaRPr lang="en-US" sz="1600" dirty="0"/>
                    </a:p>
                  </a:txBody>
                  <a:tcPr/>
                </a:tc>
                <a:tc>
                  <a:txBody>
                    <a:bodyPr/>
                    <a:lstStyle/>
                    <a:p>
                      <a:r>
                        <a:rPr lang="en-US" sz="1600" dirty="0" smtClean="0"/>
                        <a:t>5.00</a:t>
                      </a:r>
                      <a:endParaRPr lang="en-US" sz="1600" dirty="0"/>
                    </a:p>
                  </a:txBody>
                  <a:tcPr/>
                </a:tc>
                <a:tc>
                  <a:txBody>
                    <a:bodyPr/>
                    <a:lstStyle/>
                    <a:p>
                      <a:r>
                        <a:rPr lang="en-US" sz="1600" dirty="0" smtClean="0"/>
                        <a:t>2.92</a:t>
                      </a:r>
                      <a:endParaRPr lang="en-US" sz="1600" dirty="0"/>
                    </a:p>
                  </a:txBody>
                  <a:tcPr/>
                </a:tc>
                <a:tc>
                  <a:txBody>
                    <a:bodyPr/>
                    <a:lstStyle/>
                    <a:p>
                      <a:r>
                        <a:rPr lang="en-US" sz="1600" dirty="0" smtClean="0"/>
                        <a:t>1.28</a:t>
                      </a:r>
                      <a:endParaRPr lang="en-US" sz="1600" dirty="0"/>
                    </a:p>
                  </a:txBody>
                  <a:tcPr/>
                </a:tc>
                <a:tc>
                  <a:txBody>
                    <a:bodyPr/>
                    <a:lstStyle/>
                    <a:p>
                      <a:r>
                        <a:rPr lang="en-US" sz="1600" dirty="0" smtClean="0"/>
                        <a:t>1.63</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Q42 - I have a voice in school decision-making (policy, planning, curriculum, etc.).</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8.33%</a:t>
                      </a:r>
                      <a:endParaRPr lang="en-US" sz="1600" dirty="0"/>
                    </a:p>
                  </a:txBody>
                  <a:tcPr/>
                </a:tc>
                <a:tc>
                  <a:txBody>
                    <a:bodyPr/>
                    <a:lstStyle/>
                    <a:p>
                      <a:r>
                        <a:rPr lang="en-US" sz="1600" dirty="0" smtClean="0"/>
                        <a:t>3</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44.44%</a:t>
                      </a:r>
                      <a:endParaRPr lang="en-US" sz="1600" dirty="0"/>
                    </a:p>
                  </a:txBody>
                  <a:tcPr/>
                </a:tc>
                <a:tc>
                  <a:txBody>
                    <a:bodyPr/>
                    <a:lstStyle/>
                    <a:p>
                      <a:r>
                        <a:rPr lang="en-US" sz="1600" dirty="0" smtClean="0"/>
                        <a:t>16</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11.11%</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19.44%</a:t>
                      </a:r>
                      <a:endParaRPr lang="en-US" sz="1600" dirty="0"/>
                    </a:p>
                  </a:txBody>
                  <a:tcPr/>
                </a:tc>
                <a:tc>
                  <a:txBody>
                    <a:bodyPr/>
                    <a:lstStyle/>
                    <a:p>
                      <a:r>
                        <a:rPr lang="en-US" sz="1600" dirty="0" smtClean="0"/>
                        <a:t>7</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16.67%</a:t>
                      </a:r>
                      <a:endParaRPr lang="en-US" sz="1600" dirty="0"/>
                    </a:p>
                  </a:txBody>
                  <a:tcPr/>
                </a:tc>
                <a:tc>
                  <a:txBody>
                    <a:bodyPr/>
                    <a:lstStyle/>
                    <a:p>
                      <a:r>
                        <a:rPr lang="en-US" sz="1600" dirty="0" smtClean="0"/>
                        <a:t>6</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Q15 - With what level of the school do you primarily work? If you work with more than one level, choose the level with whom the majority of your time is spent.</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Q24 - Administrators communicate school information with me regularly, effectively and in a timely manner.</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Q24 - Administrators communicate school information with me regularly, effectively and in a timely manner.</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Administrators communicate school information with me regularly, effectively and in a timely manner.</a:t>
                      </a:r>
                      <a:endParaRPr lang="en-US" sz="1600" dirty="0"/>
                    </a:p>
                  </a:txBody>
                  <a:tcPr/>
                </a:tc>
                <a:tc>
                  <a:txBody>
                    <a:bodyPr/>
                    <a:lstStyle/>
                    <a:p>
                      <a:r>
                        <a:rPr lang="en-US" sz="1600" dirty="0" smtClean="0"/>
                        <a:t>1.00</a:t>
                      </a:r>
                      <a:endParaRPr lang="en-US" sz="1600" dirty="0"/>
                    </a:p>
                  </a:txBody>
                  <a:tcPr/>
                </a:tc>
                <a:tc>
                  <a:txBody>
                    <a:bodyPr/>
                    <a:lstStyle/>
                    <a:p>
                      <a:r>
                        <a:rPr lang="en-US" sz="1600" dirty="0" smtClean="0"/>
                        <a:t>5.00</a:t>
                      </a:r>
                      <a:endParaRPr lang="en-US" sz="1600" dirty="0"/>
                    </a:p>
                  </a:txBody>
                  <a:tcPr/>
                </a:tc>
                <a:tc>
                  <a:txBody>
                    <a:bodyPr/>
                    <a:lstStyle/>
                    <a:p>
                      <a:r>
                        <a:rPr lang="en-US" sz="1600" dirty="0" smtClean="0"/>
                        <a:t>2.42</a:t>
                      </a:r>
                      <a:endParaRPr lang="en-US" sz="1600" dirty="0"/>
                    </a:p>
                  </a:txBody>
                  <a:tcPr/>
                </a:tc>
                <a:tc>
                  <a:txBody>
                    <a:bodyPr/>
                    <a:lstStyle/>
                    <a:p>
                      <a:r>
                        <a:rPr lang="en-US" sz="1600" dirty="0" smtClean="0"/>
                        <a:t>1.11</a:t>
                      </a:r>
                      <a:endParaRPr lang="en-US" sz="1600" dirty="0"/>
                    </a:p>
                  </a:txBody>
                  <a:tcPr/>
                </a:tc>
                <a:tc>
                  <a:txBody>
                    <a:bodyPr/>
                    <a:lstStyle/>
                    <a:p>
                      <a:r>
                        <a:rPr lang="en-US" sz="1600" dirty="0" smtClean="0"/>
                        <a:t>1.24</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Q24 - Administrators communicate school information with me regularly, effectively and in a timely manner.</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16.67%</a:t>
                      </a:r>
                      <a:endParaRPr lang="en-US" sz="1600" dirty="0"/>
                    </a:p>
                  </a:txBody>
                  <a:tcPr/>
                </a:tc>
                <a:tc>
                  <a:txBody>
                    <a:bodyPr/>
                    <a:lstStyle/>
                    <a:p>
                      <a:r>
                        <a:rPr lang="en-US" sz="1600" dirty="0" smtClean="0"/>
                        <a:t>6</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52.78%</a:t>
                      </a:r>
                      <a:endParaRPr lang="en-US" sz="1600" dirty="0"/>
                    </a:p>
                  </a:txBody>
                  <a:tcPr/>
                </a:tc>
                <a:tc>
                  <a:txBody>
                    <a:bodyPr/>
                    <a:lstStyle/>
                    <a:p>
                      <a:r>
                        <a:rPr lang="en-US" sz="1600" dirty="0" smtClean="0"/>
                        <a:t>19</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8.33%</a:t>
                      </a:r>
                      <a:endParaRPr lang="en-US" sz="1600" dirty="0"/>
                    </a:p>
                  </a:txBody>
                  <a:tcPr/>
                </a:tc>
                <a:tc>
                  <a:txBody>
                    <a:bodyPr/>
                    <a:lstStyle/>
                    <a:p>
                      <a:r>
                        <a:rPr lang="en-US" sz="1600" dirty="0" smtClean="0"/>
                        <a:t>3</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16.67%</a:t>
                      </a:r>
                      <a:endParaRPr lang="en-US" sz="1600" dirty="0"/>
                    </a:p>
                  </a:txBody>
                  <a:tcPr/>
                </a:tc>
                <a:tc>
                  <a:txBody>
                    <a:bodyPr/>
                    <a:lstStyle/>
                    <a:p>
                      <a:r>
                        <a:rPr lang="en-US" sz="1600" dirty="0" smtClean="0"/>
                        <a:t>6</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5.56%</a:t>
                      </a:r>
                      <a:endParaRPr lang="en-US" sz="1600" dirty="0"/>
                    </a:p>
                  </a:txBody>
                  <a:tcPr/>
                </a:tc>
                <a:tc>
                  <a:txBody>
                    <a:bodyPr/>
                    <a:lstStyle/>
                    <a:p>
                      <a:r>
                        <a:rPr lang="en-US" sz="1600" dirty="0" smtClean="0"/>
                        <a:t>2</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Q5 - I believe administrative procedures and expectations at MCS are fair.  (e.g., the faculty evaluation process, duties, class load)</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Q5 - I believe administrative procedures and expectations at MCS are fair.  (e.g., the faculty evaluation process, duties, class load)</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I believe administrative procedures and expectations at MCS are fair.  (e.g., the faculty evaluation process, duties, class load)</a:t>
                      </a:r>
                      <a:endParaRPr lang="en-US" sz="1600" dirty="0"/>
                    </a:p>
                  </a:txBody>
                  <a:tcPr/>
                </a:tc>
                <a:tc>
                  <a:txBody>
                    <a:bodyPr/>
                    <a:lstStyle/>
                    <a:p>
                      <a:r>
                        <a:rPr lang="en-US" sz="1600" dirty="0" smtClean="0"/>
                        <a:t>1.00</a:t>
                      </a:r>
                      <a:endParaRPr lang="en-US" sz="1600" dirty="0"/>
                    </a:p>
                  </a:txBody>
                  <a:tcPr/>
                </a:tc>
                <a:tc>
                  <a:txBody>
                    <a:bodyPr/>
                    <a:lstStyle/>
                    <a:p>
                      <a:r>
                        <a:rPr lang="en-US" sz="1600" dirty="0" smtClean="0"/>
                        <a:t>5.00</a:t>
                      </a:r>
                      <a:endParaRPr lang="en-US" sz="1600" dirty="0"/>
                    </a:p>
                  </a:txBody>
                  <a:tcPr/>
                </a:tc>
                <a:tc>
                  <a:txBody>
                    <a:bodyPr/>
                    <a:lstStyle/>
                    <a:p>
                      <a:r>
                        <a:rPr lang="en-US" sz="1600" dirty="0" smtClean="0"/>
                        <a:t>2.50</a:t>
                      </a:r>
                      <a:endParaRPr lang="en-US" sz="1600" dirty="0"/>
                    </a:p>
                  </a:txBody>
                  <a:tcPr/>
                </a:tc>
                <a:tc>
                  <a:txBody>
                    <a:bodyPr/>
                    <a:lstStyle/>
                    <a:p>
                      <a:r>
                        <a:rPr lang="en-US" sz="1600" dirty="0" smtClean="0"/>
                        <a:t>1.21</a:t>
                      </a:r>
                      <a:endParaRPr lang="en-US" sz="1600" dirty="0"/>
                    </a:p>
                  </a:txBody>
                  <a:tcPr/>
                </a:tc>
                <a:tc>
                  <a:txBody>
                    <a:bodyPr/>
                    <a:lstStyle/>
                    <a:p>
                      <a:r>
                        <a:rPr lang="en-US" sz="1600" dirty="0" smtClean="0"/>
                        <a:t>1.47</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Q5 - I believe administrative procedures and expectations at MCS are fair.  (e.g., the faculty evaluation process, duties, class load)</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22.22%</a:t>
                      </a:r>
                      <a:endParaRPr lang="en-US" sz="1600" dirty="0"/>
                    </a:p>
                  </a:txBody>
                  <a:tcPr/>
                </a:tc>
                <a:tc>
                  <a:txBody>
                    <a:bodyPr/>
                    <a:lstStyle/>
                    <a:p>
                      <a:r>
                        <a:rPr lang="en-US" sz="1600" dirty="0" smtClean="0"/>
                        <a:t>8</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36.11%</a:t>
                      </a:r>
                      <a:endParaRPr lang="en-US" sz="1600" dirty="0"/>
                    </a:p>
                  </a:txBody>
                  <a:tcPr/>
                </a:tc>
                <a:tc>
                  <a:txBody>
                    <a:bodyPr/>
                    <a:lstStyle/>
                    <a:p>
                      <a:r>
                        <a:rPr lang="en-US" sz="1600" dirty="0" smtClean="0"/>
                        <a:t>13</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19.44%</a:t>
                      </a:r>
                      <a:endParaRPr lang="en-US" sz="1600" dirty="0"/>
                    </a:p>
                  </a:txBody>
                  <a:tcPr/>
                </a:tc>
                <a:tc>
                  <a:txBody>
                    <a:bodyPr/>
                    <a:lstStyle/>
                    <a:p>
                      <a:r>
                        <a:rPr lang="en-US" sz="1600" dirty="0" smtClean="0"/>
                        <a:t>7</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13.89%</a:t>
                      </a:r>
                      <a:endParaRPr lang="en-US" sz="1600" dirty="0"/>
                    </a:p>
                  </a:txBody>
                  <a:tcPr/>
                </a:tc>
                <a:tc>
                  <a:txBody>
                    <a:bodyPr/>
                    <a:lstStyle/>
                    <a:p>
                      <a:r>
                        <a:rPr lang="en-US" sz="1600" dirty="0" smtClean="0"/>
                        <a:t>5</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8.33%</a:t>
                      </a:r>
                      <a:endParaRPr lang="en-US" sz="1600" dirty="0"/>
                    </a:p>
                  </a:txBody>
                  <a:tcPr/>
                </a:tc>
                <a:tc>
                  <a:txBody>
                    <a:bodyPr/>
                    <a:lstStyle/>
                    <a:p>
                      <a:r>
                        <a:rPr lang="en-US" sz="1600" dirty="0" smtClean="0"/>
                        <a:t>3</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Q19 - My immediate supervisor is supportive and helpful.</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Q19 - My immediate supervisor is supportive and helpful.</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My immediate supervisor is supportive and helpful.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5.00</a:t>
                      </a:r>
                      <a:endParaRPr lang="en-US" sz="1600" dirty="0"/>
                    </a:p>
                  </a:txBody>
                  <a:tcPr/>
                </a:tc>
                <a:tc>
                  <a:txBody>
                    <a:bodyPr/>
                    <a:lstStyle/>
                    <a:p>
                      <a:r>
                        <a:rPr lang="en-US" sz="1600" dirty="0" smtClean="0"/>
                        <a:t>1.77</a:t>
                      </a:r>
                      <a:endParaRPr lang="en-US" sz="1600" dirty="0"/>
                    </a:p>
                  </a:txBody>
                  <a:tcPr/>
                </a:tc>
                <a:tc>
                  <a:txBody>
                    <a:bodyPr/>
                    <a:lstStyle/>
                    <a:p>
                      <a:r>
                        <a:rPr lang="en-US" sz="1600" dirty="0" smtClean="0"/>
                        <a:t>1.15</a:t>
                      </a:r>
                      <a:endParaRPr lang="en-US" sz="1600" dirty="0"/>
                    </a:p>
                  </a:txBody>
                  <a:tcPr/>
                </a:tc>
                <a:tc>
                  <a:txBody>
                    <a:bodyPr/>
                    <a:lstStyle/>
                    <a:p>
                      <a:r>
                        <a:rPr lang="en-US" sz="1600" dirty="0" smtClean="0"/>
                        <a:t>1.32</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Q19 - My immediate supervisor is supportive and helpful.</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57.14%</a:t>
                      </a:r>
                      <a:endParaRPr lang="en-US" sz="1600" dirty="0"/>
                    </a:p>
                  </a:txBody>
                  <a:tcPr/>
                </a:tc>
                <a:tc>
                  <a:txBody>
                    <a:bodyPr/>
                    <a:lstStyle/>
                    <a:p>
                      <a:r>
                        <a:rPr lang="en-US" sz="1600" dirty="0" smtClean="0"/>
                        <a:t>20</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25.71%</a:t>
                      </a:r>
                      <a:endParaRPr lang="en-US" sz="1600" dirty="0"/>
                    </a:p>
                  </a:txBody>
                  <a:tcPr/>
                </a:tc>
                <a:tc>
                  <a:txBody>
                    <a:bodyPr/>
                    <a:lstStyle/>
                    <a:p>
                      <a:r>
                        <a:rPr lang="en-US" sz="1600" dirty="0" smtClean="0"/>
                        <a:t>9</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5.71%</a:t>
                      </a:r>
                      <a:endParaRPr lang="en-US" sz="1600" dirty="0"/>
                    </a:p>
                  </a:txBody>
                  <a:tcPr/>
                </a:tc>
                <a:tc>
                  <a:txBody>
                    <a:bodyPr/>
                    <a:lstStyle/>
                    <a:p>
                      <a:r>
                        <a:rPr lang="en-US" sz="1600" dirty="0" smtClean="0"/>
                        <a:t>2</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5.71%</a:t>
                      </a:r>
                      <a:endParaRPr lang="en-US" sz="1600" dirty="0"/>
                    </a:p>
                  </a:txBody>
                  <a:tcPr/>
                </a:tc>
                <a:tc>
                  <a:txBody>
                    <a:bodyPr/>
                    <a:lstStyle/>
                    <a:p>
                      <a:r>
                        <a:rPr lang="en-US" sz="1600" dirty="0" smtClean="0"/>
                        <a:t>2</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5.71%</a:t>
                      </a:r>
                      <a:endParaRPr lang="en-US" sz="1600" dirty="0"/>
                    </a:p>
                  </a:txBody>
                  <a:tcPr/>
                </a:tc>
                <a:tc>
                  <a:txBody>
                    <a:bodyPr/>
                    <a:lstStyle/>
                    <a:p>
                      <a:r>
                        <a:rPr lang="en-US" sz="1600" dirty="0" smtClean="0"/>
                        <a:t>2</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Q20 - My immediate supervisor supports my growth as a professional.</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Q15 - With what level of the school do you primarily work? If you work with more than one level, choose the level with whom the majority of your time is spent.</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8349264" cy="530352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With what level of the school do you primarily work? If you work with more than one level, choose the level with whom the majority of your time is spent.</a:t>
                      </a:r>
                      <a:endParaRPr lang="en-US" sz="1600" dirty="0"/>
                    </a:p>
                  </a:txBody>
                  <a:tcPr/>
                </a:tc>
                <a:tc>
                  <a:txBody>
                    <a:bodyPr/>
                    <a:lstStyle/>
                    <a:p>
                      <a:r>
                        <a:rPr lang="en-US" sz="1600" dirty="0" smtClean="0"/>
                        <a:t>1.00</a:t>
                      </a:r>
                      <a:endParaRPr lang="en-US" sz="1600" dirty="0"/>
                    </a:p>
                  </a:txBody>
                  <a:tcPr/>
                </a:tc>
                <a:tc>
                  <a:txBody>
                    <a:bodyPr/>
                    <a:lstStyle/>
                    <a:p>
                      <a:r>
                        <a:rPr lang="en-US" sz="1600" dirty="0" smtClean="0"/>
                        <a:t>4.00</a:t>
                      </a:r>
                      <a:endParaRPr lang="en-US" sz="1600" dirty="0"/>
                    </a:p>
                  </a:txBody>
                  <a:tcPr/>
                </a:tc>
                <a:tc>
                  <a:txBody>
                    <a:bodyPr/>
                    <a:lstStyle/>
                    <a:p>
                      <a:r>
                        <a:rPr lang="en-US" sz="1600" dirty="0" smtClean="0"/>
                        <a:t>2.94</a:t>
                      </a:r>
                      <a:endParaRPr lang="en-US" sz="1600" dirty="0"/>
                    </a:p>
                  </a:txBody>
                  <a:tcPr/>
                </a:tc>
                <a:tc>
                  <a:txBody>
                    <a:bodyPr/>
                    <a:lstStyle/>
                    <a:p>
                      <a:r>
                        <a:rPr lang="en-US" sz="1600" dirty="0" smtClean="0"/>
                        <a:t>1.03</a:t>
                      </a:r>
                      <a:endParaRPr lang="en-US" sz="1600" dirty="0"/>
                    </a:p>
                  </a:txBody>
                  <a:tcPr/>
                </a:tc>
                <a:tc>
                  <a:txBody>
                    <a:bodyPr/>
                    <a:lstStyle/>
                    <a:p>
                      <a:r>
                        <a:rPr lang="en-US" sz="1600" dirty="0" smtClean="0"/>
                        <a:t>1.05</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Q20 - My immediate supervisor supports my growth as a professional.</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My immediate supervisor supports my growth as a professional.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5.00</a:t>
                      </a:r>
                      <a:endParaRPr lang="en-US" sz="1600" dirty="0"/>
                    </a:p>
                  </a:txBody>
                  <a:tcPr/>
                </a:tc>
                <a:tc>
                  <a:txBody>
                    <a:bodyPr/>
                    <a:lstStyle/>
                    <a:p>
                      <a:r>
                        <a:rPr lang="en-US" sz="1600" dirty="0" smtClean="0"/>
                        <a:t>1.62</a:t>
                      </a:r>
                      <a:endParaRPr lang="en-US" sz="1600" dirty="0"/>
                    </a:p>
                  </a:txBody>
                  <a:tcPr/>
                </a:tc>
                <a:tc>
                  <a:txBody>
                    <a:bodyPr/>
                    <a:lstStyle/>
                    <a:p>
                      <a:r>
                        <a:rPr lang="en-US" sz="1600" dirty="0" smtClean="0"/>
                        <a:t>1.09</a:t>
                      </a:r>
                      <a:endParaRPr lang="en-US" sz="1600" dirty="0"/>
                    </a:p>
                  </a:txBody>
                  <a:tcPr/>
                </a:tc>
                <a:tc>
                  <a:txBody>
                    <a:bodyPr/>
                    <a:lstStyle/>
                    <a:p>
                      <a:r>
                        <a:rPr lang="en-US" sz="1600" dirty="0" smtClean="0"/>
                        <a:t>1.18</a:t>
                      </a:r>
                      <a:endParaRPr lang="en-US" sz="1600" dirty="0"/>
                    </a:p>
                  </a:txBody>
                  <a:tcPr/>
                </a:tc>
                <a:tc>
                  <a:txBody>
                    <a:bodyPr/>
                    <a:lstStyle/>
                    <a:p>
                      <a:r>
                        <a:rPr lang="en-US" sz="1600" dirty="0" smtClean="0"/>
                        <a:t>34</a:t>
                      </a:r>
                      <a:endParaRPr lang="en-US" sz="1600" dirty="0"/>
                    </a:p>
                  </a:txBody>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Q20 - My immediate supervisor supports my growth as a professional.</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67.65%</a:t>
                      </a:r>
                      <a:endParaRPr lang="en-US" sz="1600" dirty="0"/>
                    </a:p>
                  </a:txBody>
                  <a:tcPr/>
                </a:tc>
                <a:tc>
                  <a:txBody>
                    <a:bodyPr/>
                    <a:lstStyle/>
                    <a:p>
                      <a:r>
                        <a:rPr lang="en-US" sz="1600" dirty="0" smtClean="0"/>
                        <a:t>23</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17.65%</a:t>
                      </a:r>
                      <a:endParaRPr lang="en-US" sz="1600" dirty="0"/>
                    </a:p>
                  </a:txBody>
                  <a:tcPr/>
                </a:tc>
                <a:tc>
                  <a:txBody>
                    <a:bodyPr/>
                    <a:lstStyle/>
                    <a:p>
                      <a:r>
                        <a:rPr lang="en-US" sz="1600" dirty="0" smtClean="0"/>
                        <a:t>6</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2.94%</a:t>
                      </a:r>
                      <a:endParaRPr lang="en-US" sz="1600" dirty="0"/>
                    </a:p>
                  </a:txBody>
                  <a:tcPr/>
                </a:tc>
                <a:tc>
                  <a:txBody>
                    <a:bodyPr/>
                    <a:lstStyle/>
                    <a:p>
                      <a:r>
                        <a:rPr lang="en-US" sz="1600" dirty="0" smtClean="0"/>
                        <a:t>1</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8.82%</a:t>
                      </a:r>
                      <a:endParaRPr lang="en-US" sz="1600" dirty="0"/>
                    </a:p>
                  </a:txBody>
                  <a:tcPr/>
                </a:tc>
                <a:tc>
                  <a:txBody>
                    <a:bodyPr/>
                    <a:lstStyle/>
                    <a:p>
                      <a:r>
                        <a:rPr lang="en-US" sz="1600" dirty="0" smtClean="0"/>
                        <a:t>3</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2.94%</a:t>
                      </a:r>
                      <a:endParaRPr lang="en-US" sz="1600" dirty="0"/>
                    </a:p>
                  </a:txBody>
                  <a:tcPr/>
                </a:tc>
                <a:tc>
                  <a:txBody>
                    <a:bodyPr/>
                    <a:lstStyle/>
                    <a:p>
                      <a:r>
                        <a:rPr lang="en-US" sz="1600" dirty="0" smtClean="0"/>
                        <a:t>1</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34</a:t>
                      </a:r>
                      <a:endParaRPr lang="en-US" sz="1600" dirty="0"/>
                    </a:p>
                  </a:txBody>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Q32 - My immediate supervisor recognizes teachers and staff for a job well-done.</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Q32 - My immediate supervisor recognizes teachers and staff for a job well-done.</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My immediate supervisor recognizes teachers and staff for a job well-done.</a:t>
                      </a:r>
                      <a:endParaRPr lang="en-US" sz="1600" dirty="0"/>
                    </a:p>
                  </a:txBody>
                  <a:tcPr/>
                </a:tc>
                <a:tc>
                  <a:txBody>
                    <a:bodyPr/>
                    <a:lstStyle/>
                    <a:p>
                      <a:r>
                        <a:rPr lang="en-US" sz="1600" dirty="0" smtClean="0"/>
                        <a:t>1.00</a:t>
                      </a:r>
                      <a:endParaRPr lang="en-US" sz="1600" dirty="0"/>
                    </a:p>
                  </a:txBody>
                  <a:tcPr/>
                </a:tc>
                <a:tc>
                  <a:txBody>
                    <a:bodyPr/>
                    <a:lstStyle/>
                    <a:p>
                      <a:r>
                        <a:rPr lang="en-US" sz="1600" dirty="0" smtClean="0"/>
                        <a:t>5.00</a:t>
                      </a:r>
                      <a:endParaRPr lang="en-US" sz="1600" dirty="0"/>
                    </a:p>
                  </a:txBody>
                  <a:tcPr/>
                </a:tc>
                <a:tc>
                  <a:txBody>
                    <a:bodyPr/>
                    <a:lstStyle/>
                    <a:p>
                      <a:r>
                        <a:rPr lang="en-US" sz="1600" dirty="0" smtClean="0"/>
                        <a:t>2.14</a:t>
                      </a:r>
                      <a:endParaRPr lang="en-US" sz="1600" dirty="0"/>
                    </a:p>
                  </a:txBody>
                  <a:tcPr/>
                </a:tc>
                <a:tc>
                  <a:txBody>
                    <a:bodyPr/>
                    <a:lstStyle/>
                    <a:p>
                      <a:r>
                        <a:rPr lang="en-US" sz="1600" dirty="0" smtClean="0"/>
                        <a:t>1.17</a:t>
                      </a:r>
                      <a:endParaRPr lang="en-US" sz="1600" dirty="0"/>
                    </a:p>
                  </a:txBody>
                  <a:tcPr/>
                </a:tc>
                <a:tc>
                  <a:txBody>
                    <a:bodyPr/>
                    <a:lstStyle/>
                    <a:p>
                      <a:r>
                        <a:rPr lang="en-US" sz="1600" dirty="0" smtClean="0"/>
                        <a:t>1.38</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Q32 - My immediate supervisor recognizes teachers and staff for a job well-done.</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37.14%</a:t>
                      </a:r>
                      <a:endParaRPr lang="en-US" sz="1600" dirty="0"/>
                    </a:p>
                  </a:txBody>
                  <a:tcPr/>
                </a:tc>
                <a:tc>
                  <a:txBody>
                    <a:bodyPr/>
                    <a:lstStyle/>
                    <a:p>
                      <a:r>
                        <a:rPr lang="en-US" sz="1600" dirty="0" smtClean="0"/>
                        <a:t>13</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34.29%</a:t>
                      </a:r>
                      <a:endParaRPr lang="en-US" sz="1600" dirty="0"/>
                    </a:p>
                  </a:txBody>
                  <a:tcPr/>
                </a:tc>
                <a:tc>
                  <a:txBody>
                    <a:bodyPr/>
                    <a:lstStyle/>
                    <a:p>
                      <a:r>
                        <a:rPr lang="en-US" sz="1600" dirty="0" smtClean="0"/>
                        <a:t>12</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8.57%</a:t>
                      </a:r>
                      <a:endParaRPr lang="en-US" sz="1600" dirty="0"/>
                    </a:p>
                  </a:txBody>
                  <a:tcPr/>
                </a:tc>
                <a:tc>
                  <a:txBody>
                    <a:bodyPr/>
                    <a:lstStyle/>
                    <a:p>
                      <a:r>
                        <a:rPr lang="en-US" sz="1600" dirty="0" smtClean="0"/>
                        <a:t>3</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17.14%</a:t>
                      </a:r>
                      <a:endParaRPr lang="en-US" sz="1600" dirty="0"/>
                    </a:p>
                  </a:txBody>
                  <a:tcPr/>
                </a:tc>
                <a:tc>
                  <a:txBody>
                    <a:bodyPr/>
                    <a:lstStyle/>
                    <a:p>
                      <a:r>
                        <a:rPr lang="en-US" sz="1600" dirty="0" smtClean="0"/>
                        <a:t>6</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2.86%</a:t>
                      </a:r>
                      <a:endParaRPr lang="en-US" sz="1600" dirty="0"/>
                    </a:p>
                  </a:txBody>
                  <a:tcPr/>
                </a:tc>
                <a:tc>
                  <a:txBody>
                    <a:bodyPr/>
                    <a:lstStyle/>
                    <a:p>
                      <a:r>
                        <a:rPr lang="en-US" sz="1600" dirty="0" smtClean="0"/>
                        <a:t>1</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Q17 - Administrators, faculty and staff are supportive and respectful of one another.</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Q17 - Administrators, faculty and staff are supportive and respectful of one another.</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Administrators, faculty and staff are supportive and respectful of one another.</a:t>
                      </a:r>
                      <a:endParaRPr lang="en-US" sz="1600" dirty="0"/>
                    </a:p>
                  </a:txBody>
                  <a:tcPr/>
                </a:tc>
                <a:tc>
                  <a:txBody>
                    <a:bodyPr/>
                    <a:lstStyle/>
                    <a:p>
                      <a:r>
                        <a:rPr lang="en-US" sz="1600" dirty="0" smtClean="0"/>
                        <a:t>1.00</a:t>
                      </a:r>
                      <a:endParaRPr lang="en-US" sz="1600" dirty="0"/>
                    </a:p>
                  </a:txBody>
                  <a:tcPr/>
                </a:tc>
                <a:tc>
                  <a:txBody>
                    <a:bodyPr/>
                    <a:lstStyle/>
                    <a:p>
                      <a:r>
                        <a:rPr lang="en-US" sz="1600" dirty="0" smtClean="0"/>
                        <a:t>4.00</a:t>
                      </a:r>
                      <a:endParaRPr lang="en-US" sz="1600" dirty="0"/>
                    </a:p>
                  </a:txBody>
                  <a:tcPr/>
                </a:tc>
                <a:tc>
                  <a:txBody>
                    <a:bodyPr/>
                    <a:lstStyle/>
                    <a:p>
                      <a:r>
                        <a:rPr lang="en-US" sz="1600" dirty="0" smtClean="0"/>
                        <a:t>1.78</a:t>
                      </a:r>
                      <a:endParaRPr lang="en-US" sz="1600" dirty="0"/>
                    </a:p>
                  </a:txBody>
                  <a:tcPr/>
                </a:tc>
                <a:tc>
                  <a:txBody>
                    <a:bodyPr/>
                    <a:lstStyle/>
                    <a:p>
                      <a:r>
                        <a:rPr lang="en-US" sz="1600" dirty="0" smtClean="0"/>
                        <a:t>0.89</a:t>
                      </a:r>
                      <a:endParaRPr lang="en-US" sz="1600" dirty="0"/>
                    </a:p>
                  </a:txBody>
                  <a:tcPr/>
                </a:tc>
                <a:tc>
                  <a:txBody>
                    <a:bodyPr/>
                    <a:lstStyle/>
                    <a:p>
                      <a:r>
                        <a:rPr lang="en-US" sz="1600" dirty="0" smtClean="0"/>
                        <a:t>0.78</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Q17 - Administrators, faculty and staff are supportive and respectful of one another.</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44.44%</a:t>
                      </a:r>
                      <a:endParaRPr lang="en-US" sz="1600" dirty="0"/>
                    </a:p>
                  </a:txBody>
                  <a:tcPr/>
                </a:tc>
                <a:tc>
                  <a:txBody>
                    <a:bodyPr/>
                    <a:lstStyle/>
                    <a:p>
                      <a:r>
                        <a:rPr lang="en-US" sz="1600" dirty="0" smtClean="0"/>
                        <a:t>16</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41.67%</a:t>
                      </a:r>
                      <a:endParaRPr lang="en-US" sz="1600" dirty="0"/>
                    </a:p>
                  </a:txBody>
                  <a:tcPr/>
                </a:tc>
                <a:tc>
                  <a:txBody>
                    <a:bodyPr/>
                    <a:lstStyle/>
                    <a:p>
                      <a:r>
                        <a:rPr lang="en-US" sz="1600" dirty="0" smtClean="0"/>
                        <a:t>15</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5.56%</a:t>
                      </a:r>
                      <a:endParaRPr lang="en-US" sz="1600" dirty="0"/>
                    </a:p>
                  </a:txBody>
                  <a:tcPr/>
                </a:tc>
                <a:tc>
                  <a:txBody>
                    <a:bodyPr/>
                    <a:lstStyle/>
                    <a:p>
                      <a:r>
                        <a:rPr lang="en-US" sz="1600" dirty="0" smtClean="0"/>
                        <a:t>2</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8.33%</a:t>
                      </a:r>
                      <a:endParaRPr lang="en-US" sz="1600" dirty="0"/>
                    </a:p>
                  </a:txBody>
                  <a:tcPr/>
                </a:tc>
                <a:tc>
                  <a:txBody>
                    <a:bodyPr/>
                    <a:lstStyle/>
                    <a:p>
                      <a:r>
                        <a:rPr lang="en-US" sz="1600" dirty="0" smtClean="0"/>
                        <a:t>3</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Q28 - I have access to the tools and materials I need to do my job.</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Q28 - I have access to the tools and materials I need to do my job.</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I have access to the tools and materials I need to do my job.</a:t>
                      </a:r>
                      <a:endParaRPr lang="en-US" sz="1600" dirty="0"/>
                    </a:p>
                  </a:txBody>
                  <a:tcPr/>
                </a:tc>
                <a:tc>
                  <a:txBody>
                    <a:bodyPr/>
                    <a:lstStyle/>
                    <a:p>
                      <a:r>
                        <a:rPr lang="en-US" sz="1600" dirty="0" smtClean="0"/>
                        <a:t>1.00</a:t>
                      </a:r>
                      <a:endParaRPr lang="en-US" sz="1600" dirty="0"/>
                    </a:p>
                  </a:txBody>
                  <a:tcPr/>
                </a:tc>
                <a:tc>
                  <a:txBody>
                    <a:bodyPr/>
                    <a:lstStyle/>
                    <a:p>
                      <a:r>
                        <a:rPr lang="en-US" sz="1600" dirty="0" smtClean="0"/>
                        <a:t>4.00</a:t>
                      </a:r>
                      <a:endParaRPr lang="en-US" sz="1600" dirty="0"/>
                    </a:p>
                  </a:txBody>
                  <a:tcPr/>
                </a:tc>
                <a:tc>
                  <a:txBody>
                    <a:bodyPr/>
                    <a:lstStyle/>
                    <a:p>
                      <a:r>
                        <a:rPr lang="en-US" sz="1600" dirty="0" smtClean="0"/>
                        <a:t>1.92</a:t>
                      </a:r>
                      <a:endParaRPr lang="en-US" sz="1600" dirty="0"/>
                    </a:p>
                  </a:txBody>
                  <a:tcPr/>
                </a:tc>
                <a:tc>
                  <a:txBody>
                    <a:bodyPr/>
                    <a:lstStyle/>
                    <a:p>
                      <a:r>
                        <a:rPr lang="en-US" sz="1600" dirty="0" smtClean="0"/>
                        <a:t>0.92</a:t>
                      </a:r>
                      <a:endParaRPr lang="en-US" sz="1600" dirty="0"/>
                    </a:p>
                  </a:txBody>
                  <a:tcPr/>
                </a:tc>
                <a:tc>
                  <a:txBody>
                    <a:bodyPr/>
                    <a:lstStyle/>
                    <a:p>
                      <a:r>
                        <a:rPr lang="en-US" sz="1600" dirty="0" smtClean="0"/>
                        <a:t>0.85</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Q15 - With what level of the school do you primarily work? If you work with more than one level, choose the level with whom the majority of your time is spent.</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8349264" cy="222504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Preschool</a:t>
                      </a:r>
                      <a:endParaRPr lang="en-US" sz="1600" dirty="0"/>
                    </a:p>
                  </a:txBody>
                  <a:tcPr/>
                </a:tc>
                <a:tc>
                  <a:txBody>
                    <a:bodyPr/>
                    <a:lstStyle/>
                    <a:p>
                      <a:r>
                        <a:rPr lang="en-US" sz="1600" dirty="0" smtClean="0"/>
                        <a:t>5.56%</a:t>
                      </a:r>
                      <a:endParaRPr lang="en-US" sz="1600" dirty="0"/>
                    </a:p>
                  </a:txBody>
                  <a:tcPr/>
                </a:tc>
                <a:tc>
                  <a:txBody>
                    <a:bodyPr/>
                    <a:lstStyle/>
                    <a:p>
                      <a:r>
                        <a:rPr lang="en-US" sz="1600" dirty="0" smtClean="0"/>
                        <a:t>2</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K-5th Grade</a:t>
                      </a:r>
                      <a:endParaRPr lang="en-US" sz="1600" dirty="0"/>
                    </a:p>
                  </a:txBody>
                  <a:tcPr/>
                </a:tc>
                <a:tc>
                  <a:txBody>
                    <a:bodyPr/>
                    <a:lstStyle/>
                    <a:p>
                      <a:r>
                        <a:rPr lang="en-US" sz="1600" dirty="0" smtClean="0"/>
                        <a:t>38.89%</a:t>
                      </a:r>
                      <a:endParaRPr lang="en-US" sz="1600" dirty="0"/>
                    </a:p>
                  </a:txBody>
                  <a:tcPr/>
                </a:tc>
                <a:tc>
                  <a:txBody>
                    <a:bodyPr/>
                    <a:lstStyle/>
                    <a:p>
                      <a:r>
                        <a:rPr lang="en-US" sz="1600" dirty="0" smtClean="0"/>
                        <a:t>14</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6th-8th Grade</a:t>
                      </a:r>
                      <a:endParaRPr lang="en-US" sz="1600" dirty="0"/>
                    </a:p>
                  </a:txBody>
                  <a:tcPr/>
                </a:tc>
                <a:tc>
                  <a:txBody>
                    <a:bodyPr/>
                    <a:lstStyle/>
                    <a:p>
                      <a:r>
                        <a:rPr lang="en-US" sz="1600" dirty="0" smtClean="0"/>
                        <a:t>11.11%</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9th-12th Grade</a:t>
                      </a:r>
                      <a:endParaRPr lang="en-US" sz="1600" dirty="0"/>
                    </a:p>
                  </a:txBody>
                  <a:tcPr/>
                </a:tc>
                <a:tc>
                  <a:txBody>
                    <a:bodyPr/>
                    <a:lstStyle/>
                    <a:p>
                      <a:r>
                        <a:rPr lang="en-US" sz="1600" dirty="0" smtClean="0"/>
                        <a:t>44.44%</a:t>
                      </a:r>
                      <a:endParaRPr lang="en-US" sz="1600" dirty="0"/>
                    </a:p>
                  </a:txBody>
                  <a:tcPr/>
                </a:tc>
                <a:tc>
                  <a:txBody>
                    <a:bodyPr/>
                    <a:lstStyle/>
                    <a:p>
                      <a:r>
                        <a:rPr lang="en-US" sz="1600" dirty="0" smtClean="0"/>
                        <a:t>16</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Q28 - I have access to the tools and materials I need to do my job.</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36.11%</a:t>
                      </a:r>
                      <a:endParaRPr lang="en-US" sz="1600" dirty="0"/>
                    </a:p>
                  </a:txBody>
                  <a:tcPr/>
                </a:tc>
                <a:tc>
                  <a:txBody>
                    <a:bodyPr/>
                    <a:lstStyle/>
                    <a:p>
                      <a:r>
                        <a:rPr lang="en-US" sz="1600" dirty="0" smtClean="0"/>
                        <a:t>13</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47.22%</a:t>
                      </a:r>
                      <a:endParaRPr lang="en-US" sz="1600" dirty="0"/>
                    </a:p>
                  </a:txBody>
                  <a:tcPr/>
                </a:tc>
                <a:tc>
                  <a:txBody>
                    <a:bodyPr/>
                    <a:lstStyle/>
                    <a:p>
                      <a:r>
                        <a:rPr lang="en-US" sz="1600" dirty="0" smtClean="0"/>
                        <a:t>17</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5.56%</a:t>
                      </a:r>
                      <a:endParaRPr lang="en-US" sz="1600" dirty="0"/>
                    </a:p>
                  </a:txBody>
                  <a:tcPr/>
                </a:tc>
                <a:tc>
                  <a:txBody>
                    <a:bodyPr/>
                    <a:lstStyle/>
                    <a:p>
                      <a:r>
                        <a:rPr lang="en-US" sz="1600" dirty="0" smtClean="0"/>
                        <a:t>2</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11.11%</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Q26 - My schedule allows time for planning or collaboration with colleagues.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Q26 - My schedule allows time for planning or collaboration with colleagues.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My schedule allows time for planning or collaboration with colleagues.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6.00</a:t>
                      </a:r>
                      <a:endParaRPr lang="en-US" sz="1600" dirty="0"/>
                    </a:p>
                  </a:txBody>
                  <a:tcPr/>
                </a:tc>
                <a:tc>
                  <a:txBody>
                    <a:bodyPr/>
                    <a:lstStyle/>
                    <a:p>
                      <a:r>
                        <a:rPr lang="en-US" sz="1600" dirty="0" smtClean="0"/>
                        <a:t>3.69</a:t>
                      </a:r>
                      <a:endParaRPr lang="en-US" sz="1600" dirty="0"/>
                    </a:p>
                  </a:txBody>
                  <a:tcPr/>
                </a:tc>
                <a:tc>
                  <a:txBody>
                    <a:bodyPr/>
                    <a:lstStyle/>
                    <a:p>
                      <a:r>
                        <a:rPr lang="en-US" sz="1600" dirty="0" smtClean="0"/>
                        <a:t>1.70</a:t>
                      </a:r>
                      <a:endParaRPr lang="en-US" sz="1600" dirty="0"/>
                    </a:p>
                  </a:txBody>
                  <a:tcPr/>
                </a:tc>
                <a:tc>
                  <a:txBody>
                    <a:bodyPr/>
                    <a:lstStyle/>
                    <a:p>
                      <a:r>
                        <a:rPr lang="en-US" sz="1600" dirty="0" smtClean="0"/>
                        <a:t>2.90</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Q26 - My schedule allows time for planning or collaboration with colleagues.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Not applicable to my position</a:t>
                      </a:r>
                      <a:endParaRPr lang="en-US" sz="1600" dirty="0"/>
                    </a:p>
                  </a:txBody>
                  <a:tcPr/>
                </a:tc>
                <a:tc>
                  <a:txBody>
                    <a:bodyPr/>
                    <a:lstStyle/>
                    <a:p>
                      <a:r>
                        <a:rPr lang="en-US" sz="1600" dirty="0" smtClean="0"/>
                        <a:t>14.29%</a:t>
                      </a:r>
                      <a:endParaRPr lang="en-US" sz="1600" dirty="0"/>
                    </a:p>
                  </a:txBody>
                  <a:tcPr/>
                </a:tc>
                <a:tc>
                  <a:txBody>
                    <a:bodyPr/>
                    <a:lstStyle/>
                    <a:p>
                      <a:r>
                        <a:rPr lang="en-US" sz="1600" dirty="0" smtClean="0"/>
                        <a:t>5</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11.43%</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25.71%</a:t>
                      </a:r>
                      <a:endParaRPr lang="en-US" sz="1600" dirty="0"/>
                    </a:p>
                  </a:txBody>
                  <a:tcPr/>
                </a:tc>
                <a:tc>
                  <a:txBody>
                    <a:bodyPr/>
                    <a:lstStyle/>
                    <a:p>
                      <a:r>
                        <a:rPr lang="en-US" sz="1600" dirty="0" smtClean="0"/>
                        <a:t>9</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8.57%</a:t>
                      </a:r>
                      <a:endParaRPr lang="en-US" sz="1600" dirty="0"/>
                    </a:p>
                  </a:txBody>
                  <a:tcPr/>
                </a:tc>
                <a:tc>
                  <a:txBody>
                    <a:bodyPr/>
                    <a:lstStyle/>
                    <a:p>
                      <a:r>
                        <a:rPr lang="en-US" sz="1600" dirty="0" smtClean="0"/>
                        <a:t>3</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20.00%</a:t>
                      </a:r>
                      <a:endParaRPr lang="en-US" sz="1600" dirty="0"/>
                    </a:p>
                  </a:txBody>
                  <a:tcPr/>
                </a:tc>
                <a:tc>
                  <a:txBody>
                    <a:bodyPr/>
                    <a:lstStyle/>
                    <a:p>
                      <a:r>
                        <a:rPr lang="en-US" sz="1600" dirty="0" smtClean="0"/>
                        <a:t>7</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20.00%</a:t>
                      </a:r>
                      <a:endParaRPr lang="en-US" sz="1600" dirty="0"/>
                    </a:p>
                  </a:txBody>
                  <a:tcPr/>
                </a:tc>
                <a:tc>
                  <a:txBody>
                    <a:bodyPr/>
                    <a:lstStyle/>
                    <a:p>
                      <a:r>
                        <a:rPr lang="en-US" sz="1600" dirty="0" smtClean="0"/>
                        <a:t>7</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Q41 - I communicate with parents regularly, effectively and in a timely manner.</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Q41 - I communicate with parents regularly, effectively and in a timely manner.</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I communicate with parents regularly, effectively and in a timely manner.</a:t>
                      </a:r>
                      <a:endParaRPr lang="en-US" sz="1600" dirty="0"/>
                    </a:p>
                  </a:txBody>
                  <a:tcPr/>
                </a:tc>
                <a:tc>
                  <a:txBody>
                    <a:bodyPr/>
                    <a:lstStyle/>
                    <a:p>
                      <a:r>
                        <a:rPr lang="en-US" sz="1600" dirty="0" smtClean="0"/>
                        <a:t>1.00</a:t>
                      </a:r>
                      <a:endParaRPr lang="en-US" sz="1600" dirty="0"/>
                    </a:p>
                  </a:txBody>
                  <a:tcPr/>
                </a:tc>
                <a:tc>
                  <a:txBody>
                    <a:bodyPr/>
                    <a:lstStyle/>
                    <a:p>
                      <a:r>
                        <a:rPr lang="en-US" sz="1600" dirty="0" smtClean="0"/>
                        <a:t>4.00</a:t>
                      </a:r>
                      <a:endParaRPr lang="en-US" sz="1600" dirty="0"/>
                    </a:p>
                  </a:txBody>
                  <a:tcPr/>
                </a:tc>
                <a:tc>
                  <a:txBody>
                    <a:bodyPr/>
                    <a:lstStyle/>
                    <a:p>
                      <a:r>
                        <a:rPr lang="en-US" sz="1600" dirty="0" smtClean="0"/>
                        <a:t>2.28</a:t>
                      </a:r>
                      <a:endParaRPr lang="en-US" sz="1600" dirty="0"/>
                    </a:p>
                  </a:txBody>
                  <a:tcPr/>
                </a:tc>
                <a:tc>
                  <a:txBody>
                    <a:bodyPr/>
                    <a:lstStyle/>
                    <a:p>
                      <a:r>
                        <a:rPr lang="en-US" sz="1600" dirty="0" smtClean="0"/>
                        <a:t>0.77</a:t>
                      </a:r>
                      <a:endParaRPr lang="en-US" sz="1600" dirty="0"/>
                    </a:p>
                  </a:txBody>
                  <a:tcPr/>
                </a:tc>
                <a:tc>
                  <a:txBody>
                    <a:bodyPr/>
                    <a:lstStyle/>
                    <a:p>
                      <a:r>
                        <a:rPr lang="en-US" sz="1600" dirty="0" smtClean="0"/>
                        <a:t>0.59</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Q41 - I communicate with parents regularly, effectively and in a timely manner.</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Not applicable to my position</a:t>
                      </a:r>
                      <a:endParaRPr lang="en-US" sz="1600" dirty="0"/>
                    </a:p>
                  </a:txBody>
                  <a:tcPr/>
                </a:tc>
                <a:tc>
                  <a:txBody>
                    <a:bodyPr/>
                    <a:lstStyle/>
                    <a:p>
                      <a:r>
                        <a:rPr lang="en-US" sz="1600" dirty="0" smtClean="0"/>
                        <a:t>13.89%</a:t>
                      </a:r>
                      <a:endParaRPr lang="en-US" sz="1600" dirty="0"/>
                    </a:p>
                  </a:txBody>
                  <a:tcPr/>
                </a:tc>
                <a:tc>
                  <a:txBody>
                    <a:bodyPr/>
                    <a:lstStyle/>
                    <a:p>
                      <a:r>
                        <a:rPr lang="en-US" sz="1600" dirty="0" smtClean="0"/>
                        <a:t>5</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50.00%</a:t>
                      </a:r>
                      <a:endParaRPr lang="en-US" sz="1600" dirty="0"/>
                    </a:p>
                  </a:txBody>
                  <a:tcPr/>
                </a:tc>
                <a:tc>
                  <a:txBody>
                    <a:bodyPr/>
                    <a:lstStyle/>
                    <a:p>
                      <a:r>
                        <a:rPr lang="en-US" sz="1600" dirty="0" smtClean="0"/>
                        <a:t>18</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30.56%</a:t>
                      </a:r>
                      <a:endParaRPr lang="en-US" sz="1600" dirty="0"/>
                    </a:p>
                  </a:txBody>
                  <a:tcPr/>
                </a:tc>
                <a:tc>
                  <a:txBody>
                    <a:bodyPr/>
                    <a:lstStyle/>
                    <a:p>
                      <a:r>
                        <a:rPr lang="en-US" sz="1600" dirty="0" smtClean="0"/>
                        <a:t>11</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5.56%</a:t>
                      </a:r>
                      <a:endParaRPr lang="en-US" sz="1600" dirty="0"/>
                    </a:p>
                  </a:txBody>
                  <a:tcPr/>
                </a:tc>
                <a:tc>
                  <a:txBody>
                    <a:bodyPr/>
                    <a:lstStyle/>
                    <a:p>
                      <a:r>
                        <a:rPr lang="en-US" sz="1600" dirty="0" smtClean="0"/>
                        <a:t>2</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Q33 - There are adequate opportunities for all students to become involved in athletics, fine arts, or extra-curricular activities.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Q33 - There are adequate opportunities for all students to become involved in athletics, fine arts, or extra-curricular activities.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There are adequate opportunities for all students to become involved in athletics, fine arts, or extra-curricular activities.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5.00</a:t>
                      </a:r>
                      <a:endParaRPr lang="en-US" sz="1600" dirty="0"/>
                    </a:p>
                  </a:txBody>
                  <a:tcPr/>
                </a:tc>
                <a:tc>
                  <a:txBody>
                    <a:bodyPr/>
                    <a:lstStyle/>
                    <a:p>
                      <a:r>
                        <a:rPr lang="en-US" sz="1600" dirty="0" smtClean="0"/>
                        <a:t>1.58</a:t>
                      </a:r>
                      <a:endParaRPr lang="en-US" sz="1600" dirty="0"/>
                    </a:p>
                  </a:txBody>
                  <a:tcPr/>
                </a:tc>
                <a:tc>
                  <a:txBody>
                    <a:bodyPr/>
                    <a:lstStyle/>
                    <a:p>
                      <a:r>
                        <a:rPr lang="en-US" sz="1600" dirty="0" smtClean="0"/>
                        <a:t>0.92</a:t>
                      </a:r>
                      <a:endParaRPr lang="en-US" sz="1600" dirty="0"/>
                    </a:p>
                  </a:txBody>
                  <a:tcPr/>
                </a:tc>
                <a:tc>
                  <a:txBody>
                    <a:bodyPr/>
                    <a:lstStyle/>
                    <a:p>
                      <a:r>
                        <a:rPr lang="en-US" sz="1600" dirty="0" smtClean="0"/>
                        <a:t>0.85</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Q33 - There are adequate opportunities for all students to become involved in athletics, fine arts, or extra-curricular activities.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61.11%</a:t>
                      </a:r>
                      <a:endParaRPr lang="en-US" sz="1600" dirty="0"/>
                    </a:p>
                  </a:txBody>
                  <a:tcPr/>
                </a:tc>
                <a:tc>
                  <a:txBody>
                    <a:bodyPr/>
                    <a:lstStyle/>
                    <a:p>
                      <a:r>
                        <a:rPr lang="en-US" sz="1600" dirty="0" smtClean="0"/>
                        <a:t>22</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27.78%</a:t>
                      </a:r>
                      <a:endParaRPr lang="en-US" sz="1600" dirty="0"/>
                    </a:p>
                  </a:txBody>
                  <a:tcPr/>
                </a:tc>
                <a:tc>
                  <a:txBody>
                    <a:bodyPr/>
                    <a:lstStyle/>
                    <a:p>
                      <a:r>
                        <a:rPr lang="en-US" sz="1600" dirty="0" smtClean="0"/>
                        <a:t>10</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5.56%</a:t>
                      </a:r>
                      <a:endParaRPr lang="en-US" sz="1600" dirty="0"/>
                    </a:p>
                  </a:txBody>
                  <a:tcPr/>
                </a:tc>
                <a:tc>
                  <a:txBody>
                    <a:bodyPr/>
                    <a:lstStyle/>
                    <a:p>
                      <a:r>
                        <a:rPr lang="en-US" sz="1600" dirty="0" smtClean="0"/>
                        <a:t>2</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2.78%</a:t>
                      </a:r>
                      <a:endParaRPr lang="en-US" sz="1600" dirty="0"/>
                    </a:p>
                  </a:txBody>
                  <a:tcPr/>
                </a:tc>
                <a:tc>
                  <a:txBody>
                    <a:bodyPr/>
                    <a:lstStyle/>
                    <a:p>
                      <a:r>
                        <a:rPr lang="en-US" sz="1600" dirty="0" smtClean="0"/>
                        <a:t>1</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2.78%</a:t>
                      </a:r>
                      <a:endParaRPr lang="en-US" sz="1600" dirty="0"/>
                    </a:p>
                  </a:txBody>
                  <a:tcPr/>
                </a:tc>
                <a:tc>
                  <a:txBody>
                    <a:bodyPr/>
                    <a:lstStyle/>
                    <a:p>
                      <a:r>
                        <a:rPr lang="en-US" sz="1600" dirty="0" smtClean="0"/>
                        <a:t>1</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Q16 - How long have you worked at MCS?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Q25 - MCS has the appropriate emphasis on academics, athletics, fine arts and extra-curricular activities.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Q25 - MCS has the appropriate emphasis on academics, athletics, fine arts and extra-curricular activities.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MCS has the appropriate emphasis on academics, athletics, fine arts and extra-curricular activities.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4.00</a:t>
                      </a:r>
                      <a:endParaRPr lang="en-US" sz="1600" dirty="0"/>
                    </a:p>
                  </a:txBody>
                  <a:tcPr/>
                </a:tc>
                <a:tc>
                  <a:txBody>
                    <a:bodyPr/>
                    <a:lstStyle/>
                    <a:p>
                      <a:r>
                        <a:rPr lang="en-US" sz="1600" dirty="0" smtClean="0"/>
                        <a:t>1.94</a:t>
                      </a:r>
                      <a:endParaRPr lang="en-US" sz="1600" dirty="0"/>
                    </a:p>
                  </a:txBody>
                  <a:tcPr/>
                </a:tc>
                <a:tc>
                  <a:txBody>
                    <a:bodyPr/>
                    <a:lstStyle/>
                    <a:p>
                      <a:r>
                        <a:rPr lang="en-US" sz="1600" dirty="0" smtClean="0"/>
                        <a:t>0.88</a:t>
                      </a:r>
                      <a:endParaRPr lang="en-US" sz="1600" dirty="0"/>
                    </a:p>
                  </a:txBody>
                  <a:tcPr/>
                </a:tc>
                <a:tc>
                  <a:txBody>
                    <a:bodyPr/>
                    <a:lstStyle/>
                    <a:p>
                      <a:r>
                        <a:rPr lang="en-US" sz="1600" dirty="0" smtClean="0"/>
                        <a:t>0.77</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Q25 - MCS has the appropriate emphasis on academics, athletics, fine arts and extra-curricular activities.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33.33%</a:t>
                      </a:r>
                      <a:endParaRPr lang="en-US" sz="1600" dirty="0"/>
                    </a:p>
                  </a:txBody>
                  <a:tcPr/>
                </a:tc>
                <a:tc>
                  <a:txBody>
                    <a:bodyPr/>
                    <a:lstStyle/>
                    <a:p>
                      <a:r>
                        <a:rPr lang="en-US" sz="1600" dirty="0" smtClean="0"/>
                        <a:t>12</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47.22%</a:t>
                      </a:r>
                      <a:endParaRPr lang="en-US" sz="1600" dirty="0"/>
                    </a:p>
                  </a:txBody>
                  <a:tcPr/>
                </a:tc>
                <a:tc>
                  <a:txBody>
                    <a:bodyPr/>
                    <a:lstStyle/>
                    <a:p>
                      <a:r>
                        <a:rPr lang="en-US" sz="1600" dirty="0" smtClean="0"/>
                        <a:t>17</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11.11%</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8.33%</a:t>
                      </a:r>
                      <a:endParaRPr lang="en-US" sz="1600" dirty="0"/>
                    </a:p>
                  </a:txBody>
                  <a:tcPr/>
                </a:tc>
                <a:tc>
                  <a:txBody>
                    <a:bodyPr/>
                    <a:lstStyle/>
                    <a:p>
                      <a:r>
                        <a:rPr lang="en-US" sz="1600" dirty="0" smtClean="0"/>
                        <a:t>3</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Q34 - MCS offers an adequate amount of elective options for students.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Q34 - MCS offers an adequate amount of elective options for students.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MCS offers an adequate amount of elective options for students.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5.00</a:t>
                      </a:r>
                      <a:endParaRPr lang="en-US" sz="1600" dirty="0"/>
                    </a:p>
                  </a:txBody>
                  <a:tcPr/>
                </a:tc>
                <a:tc>
                  <a:txBody>
                    <a:bodyPr/>
                    <a:lstStyle/>
                    <a:p>
                      <a:r>
                        <a:rPr lang="en-US" sz="1600" dirty="0" smtClean="0"/>
                        <a:t>3.83</a:t>
                      </a:r>
                      <a:endParaRPr lang="en-US" sz="1600" dirty="0"/>
                    </a:p>
                  </a:txBody>
                  <a:tcPr/>
                </a:tc>
                <a:tc>
                  <a:txBody>
                    <a:bodyPr/>
                    <a:lstStyle/>
                    <a:p>
                      <a:r>
                        <a:rPr lang="en-US" sz="1600" dirty="0" smtClean="0"/>
                        <a:t>1.04</a:t>
                      </a:r>
                      <a:endParaRPr lang="en-US" sz="1600" dirty="0"/>
                    </a:p>
                  </a:txBody>
                  <a:tcPr/>
                </a:tc>
                <a:tc>
                  <a:txBody>
                    <a:bodyPr/>
                    <a:lstStyle/>
                    <a:p>
                      <a:r>
                        <a:rPr lang="en-US" sz="1600" dirty="0" smtClean="0"/>
                        <a:t>1.08</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Q34 - MCS offers an adequate amount of elective options for students.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2.78%</a:t>
                      </a:r>
                      <a:endParaRPr lang="en-US" sz="1600" dirty="0"/>
                    </a:p>
                  </a:txBody>
                  <a:tcPr/>
                </a:tc>
                <a:tc>
                  <a:txBody>
                    <a:bodyPr/>
                    <a:lstStyle/>
                    <a:p>
                      <a:r>
                        <a:rPr lang="en-US" sz="1600" dirty="0" smtClean="0"/>
                        <a:t>1</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11.11%</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13.89%</a:t>
                      </a:r>
                      <a:endParaRPr lang="en-US" sz="1600" dirty="0"/>
                    </a:p>
                  </a:txBody>
                  <a:tcPr/>
                </a:tc>
                <a:tc>
                  <a:txBody>
                    <a:bodyPr/>
                    <a:lstStyle/>
                    <a:p>
                      <a:r>
                        <a:rPr lang="en-US" sz="1600" dirty="0" smtClean="0"/>
                        <a:t>5</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44.44%</a:t>
                      </a:r>
                      <a:endParaRPr lang="en-US" sz="1600" dirty="0"/>
                    </a:p>
                  </a:txBody>
                  <a:tcPr/>
                </a:tc>
                <a:tc>
                  <a:txBody>
                    <a:bodyPr/>
                    <a:lstStyle/>
                    <a:p>
                      <a:r>
                        <a:rPr lang="en-US" sz="1600" dirty="0" smtClean="0"/>
                        <a:t>16</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27.78%</a:t>
                      </a:r>
                      <a:endParaRPr lang="en-US" sz="1600" dirty="0"/>
                    </a:p>
                  </a:txBody>
                  <a:tcPr/>
                </a:tc>
                <a:tc>
                  <a:txBody>
                    <a:bodyPr/>
                    <a:lstStyle/>
                    <a:p>
                      <a:r>
                        <a:rPr lang="en-US" sz="1600" dirty="0" smtClean="0"/>
                        <a:t>10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Q38 - Technology integration is encouraged at MCS.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Q38 - Technology integration is encouraged at MCS.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Technology integration is encouraged at MCS.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3.00</a:t>
                      </a:r>
                      <a:endParaRPr lang="en-US" sz="1600" dirty="0"/>
                    </a:p>
                  </a:txBody>
                  <a:tcPr/>
                </a:tc>
                <a:tc>
                  <a:txBody>
                    <a:bodyPr/>
                    <a:lstStyle/>
                    <a:p>
                      <a:r>
                        <a:rPr lang="en-US" sz="1600" dirty="0" smtClean="0"/>
                        <a:t>1.36</a:t>
                      </a:r>
                      <a:endParaRPr lang="en-US" sz="1600" dirty="0"/>
                    </a:p>
                  </a:txBody>
                  <a:tcPr/>
                </a:tc>
                <a:tc>
                  <a:txBody>
                    <a:bodyPr/>
                    <a:lstStyle/>
                    <a:p>
                      <a:r>
                        <a:rPr lang="en-US" sz="1600" dirty="0" smtClean="0"/>
                        <a:t>0.58</a:t>
                      </a:r>
                      <a:endParaRPr lang="en-US" sz="1600" dirty="0"/>
                    </a:p>
                  </a:txBody>
                  <a:tcPr/>
                </a:tc>
                <a:tc>
                  <a:txBody>
                    <a:bodyPr/>
                    <a:lstStyle/>
                    <a:p>
                      <a:r>
                        <a:rPr lang="en-US" sz="1600" dirty="0" smtClean="0"/>
                        <a:t>0.34</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Q38 - Technology integration is encouraged at MCS.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69.44%</a:t>
                      </a:r>
                      <a:endParaRPr lang="en-US" sz="1600" dirty="0"/>
                    </a:p>
                  </a:txBody>
                  <a:tcPr/>
                </a:tc>
                <a:tc>
                  <a:txBody>
                    <a:bodyPr/>
                    <a:lstStyle/>
                    <a:p>
                      <a:r>
                        <a:rPr lang="en-US" sz="1600" dirty="0" smtClean="0"/>
                        <a:t>25</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25.00%</a:t>
                      </a:r>
                      <a:endParaRPr lang="en-US" sz="1600" dirty="0"/>
                    </a:p>
                  </a:txBody>
                  <a:tcPr/>
                </a:tc>
                <a:tc>
                  <a:txBody>
                    <a:bodyPr/>
                    <a:lstStyle/>
                    <a:p>
                      <a:r>
                        <a:rPr lang="en-US" sz="1600" dirty="0" smtClean="0"/>
                        <a:t>9</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5.56%</a:t>
                      </a:r>
                      <a:endParaRPr lang="en-US" sz="1600" dirty="0"/>
                    </a:p>
                  </a:txBody>
                  <a:tcPr/>
                </a:tc>
                <a:tc>
                  <a:txBody>
                    <a:bodyPr/>
                    <a:lstStyle/>
                    <a:p>
                      <a:r>
                        <a:rPr lang="en-US" sz="1600" dirty="0" smtClean="0"/>
                        <a:t>2</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Q39 - I allow students to regularly use technology for learning purposes.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Q16 - How long have you worked at MCS?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8349264" cy="164592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How long have you worked at MCS?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4.00</a:t>
                      </a:r>
                      <a:endParaRPr lang="en-US" sz="1600" dirty="0"/>
                    </a:p>
                  </a:txBody>
                  <a:tcPr/>
                </a:tc>
                <a:tc>
                  <a:txBody>
                    <a:bodyPr/>
                    <a:lstStyle/>
                    <a:p>
                      <a:r>
                        <a:rPr lang="en-US" sz="1600" dirty="0" smtClean="0"/>
                        <a:t>2.77</a:t>
                      </a:r>
                      <a:endParaRPr lang="en-US" sz="1600" dirty="0"/>
                    </a:p>
                  </a:txBody>
                  <a:tcPr/>
                </a:tc>
                <a:tc>
                  <a:txBody>
                    <a:bodyPr/>
                    <a:lstStyle/>
                    <a:p>
                      <a:r>
                        <a:rPr lang="en-US" sz="1600" dirty="0" smtClean="0"/>
                        <a:t>0.96</a:t>
                      </a:r>
                      <a:endParaRPr lang="en-US" sz="1600" dirty="0"/>
                    </a:p>
                  </a:txBody>
                  <a:tcPr/>
                </a:tc>
                <a:tc>
                  <a:txBody>
                    <a:bodyPr/>
                    <a:lstStyle/>
                    <a:p>
                      <a:r>
                        <a:rPr lang="en-US" sz="1600" dirty="0" smtClean="0"/>
                        <a:t>0.92</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Q39 - I allow students to regularly use technology for learning purposes.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I allow students to regularly use technology for learning purposes.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4.00</a:t>
                      </a:r>
                      <a:endParaRPr lang="en-US" sz="1600" dirty="0"/>
                    </a:p>
                  </a:txBody>
                  <a:tcPr/>
                </a:tc>
                <a:tc>
                  <a:txBody>
                    <a:bodyPr/>
                    <a:lstStyle/>
                    <a:p>
                      <a:r>
                        <a:rPr lang="en-US" sz="1600" dirty="0" smtClean="0"/>
                        <a:t>1.89</a:t>
                      </a:r>
                      <a:endParaRPr lang="en-US" sz="1600" dirty="0"/>
                    </a:p>
                  </a:txBody>
                  <a:tcPr/>
                </a:tc>
                <a:tc>
                  <a:txBody>
                    <a:bodyPr/>
                    <a:lstStyle/>
                    <a:p>
                      <a:r>
                        <a:rPr lang="en-US" sz="1600" dirty="0" smtClean="0"/>
                        <a:t>0.81</a:t>
                      </a:r>
                      <a:endParaRPr lang="en-US" sz="1600" dirty="0"/>
                    </a:p>
                  </a:txBody>
                  <a:tcPr/>
                </a:tc>
                <a:tc>
                  <a:txBody>
                    <a:bodyPr/>
                    <a:lstStyle/>
                    <a:p>
                      <a:r>
                        <a:rPr lang="en-US" sz="1600" dirty="0" smtClean="0"/>
                        <a:t>0.65</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Q39 - I allow students to regularly use technology for learning purposes.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Not applicable to my position</a:t>
                      </a:r>
                      <a:endParaRPr lang="en-US" sz="1600" dirty="0"/>
                    </a:p>
                  </a:txBody>
                  <a:tcPr/>
                </a:tc>
                <a:tc>
                  <a:txBody>
                    <a:bodyPr/>
                    <a:lstStyle/>
                    <a:p>
                      <a:r>
                        <a:rPr lang="en-US" sz="1600" dirty="0" smtClean="0"/>
                        <a:t>33.33%</a:t>
                      </a:r>
                      <a:endParaRPr lang="en-US" sz="1600" dirty="0"/>
                    </a:p>
                  </a:txBody>
                  <a:tcPr/>
                </a:tc>
                <a:tc>
                  <a:txBody>
                    <a:bodyPr/>
                    <a:lstStyle/>
                    <a:p>
                      <a:r>
                        <a:rPr lang="en-US" sz="1600" dirty="0" smtClean="0"/>
                        <a:t>12</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50.00%</a:t>
                      </a:r>
                      <a:endParaRPr lang="en-US" sz="1600" dirty="0"/>
                    </a:p>
                  </a:txBody>
                  <a:tcPr/>
                </a:tc>
                <a:tc>
                  <a:txBody>
                    <a:bodyPr/>
                    <a:lstStyle/>
                    <a:p>
                      <a:r>
                        <a:rPr lang="en-US" sz="1600" dirty="0" smtClean="0"/>
                        <a:t>18</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11.11%</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5.56%</a:t>
                      </a:r>
                      <a:endParaRPr lang="en-US" sz="1600" dirty="0"/>
                    </a:p>
                  </a:txBody>
                  <a:tcPr/>
                </a:tc>
                <a:tc>
                  <a:txBody>
                    <a:bodyPr/>
                    <a:lstStyle/>
                    <a:p>
                      <a:r>
                        <a:rPr lang="en-US" sz="1600" dirty="0" smtClean="0"/>
                        <a:t>2</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r>
                        <a:rPr lang="en-US" sz="1600" dirty="0" smtClean="0"/>
                        <a:t>6</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Q35 - MCS emphasizes biblical integration in all classes.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Q35 - MCS emphasizes biblical integration in all classes.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MCS emphasizes biblical integration in all classes.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4.00</a:t>
                      </a:r>
                      <a:endParaRPr lang="en-US" sz="1600" dirty="0"/>
                    </a:p>
                  </a:txBody>
                  <a:tcPr/>
                </a:tc>
                <a:tc>
                  <a:txBody>
                    <a:bodyPr/>
                    <a:lstStyle/>
                    <a:p>
                      <a:r>
                        <a:rPr lang="en-US" sz="1600" dirty="0" smtClean="0"/>
                        <a:t>1.60</a:t>
                      </a:r>
                      <a:endParaRPr lang="en-US" sz="1600" dirty="0"/>
                    </a:p>
                  </a:txBody>
                  <a:tcPr/>
                </a:tc>
                <a:tc>
                  <a:txBody>
                    <a:bodyPr/>
                    <a:lstStyle/>
                    <a:p>
                      <a:r>
                        <a:rPr lang="en-US" sz="1600" dirty="0" smtClean="0"/>
                        <a:t>0.80</a:t>
                      </a:r>
                      <a:endParaRPr lang="en-US" sz="1600" dirty="0"/>
                    </a:p>
                  </a:txBody>
                  <a:tcPr/>
                </a:tc>
                <a:tc>
                  <a:txBody>
                    <a:bodyPr/>
                    <a:lstStyle/>
                    <a:p>
                      <a:r>
                        <a:rPr lang="en-US" sz="1600" dirty="0" smtClean="0"/>
                        <a:t>0.64</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Q35 - MCS emphasizes biblical integration in all classes.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57.14%</a:t>
                      </a:r>
                      <a:endParaRPr lang="en-US" sz="1600" dirty="0"/>
                    </a:p>
                  </a:txBody>
                  <a:tcPr/>
                </a:tc>
                <a:tc>
                  <a:txBody>
                    <a:bodyPr/>
                    <a:lstStyle/>
                    <a:p>
                      <a:r>
                        <a:rPr lang="en-US" sz="1600" dirty="0" smtClean="0"/>
                        <a:t>20</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28.57%</a:t>
                      </a:r>
                      <a:endParaRPr lang="en-US" sz="1600" dirty="0"/>
                    </a:p>
                  </a:txBody>
                  <a:tcPr/>
                </a:tc>
                <a:tc>
                  <a:txBody>
                    <a:bodyPr/>
                    <a:lstStyle/>
                    <a:p>
                      <a:r>
                        <a:rPr lang="en-US" sz="1600" dirty="0" smtClean="0"/>
                        <a:t>10</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11.43%</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2.86%</a:t>
                      </a:r>
                      <a:endParaRPr lang="en-US" sz="1600" dirty="0"/>
                    </a:p>
                  </a:txBody>
                  <a:tcPr/>
                </a:tc>
                <a:tc>
                  <a:txBody>
                    <a:bodyPr/>
                    <a:lstStyle/>
                    <a:p>
                      <a:r>
                        <a:rPr lang="en-US" sz="1600" dirty="0" smtClean="0"/>
                        <a:t>1</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Q36 - The chapel program aids in the spiritual growth of students.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Q36 - The chapel program aids in the spiritual growth of students.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The chapel program aids in the spiritual growth of students.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4.00</a:t>
                      </a:r>
                      <a:endParaRPr lang="en-US" sz="1600" dirty="0"/>
                    </a:p>
                  </a:txBody>
                  <a:tcPr/>
                </a:tc>
                <a:tc>
                  <a:txBody>
                    <a:bodyPr/>
                    <a:lstStyle/>
                    <a:p>
                      <a:r>
                        <a:rPr lang="en-US" sz="1600" dirty="0" smtClean="0"/>
                        <a:t>2.17</a:t>
                      </a:r>
                      <a:endParaRPr lang="en-US" sz="1600" dirty="0"/>
                    </a:p>
                  </a:txBody>
                  <a:tcPr/>
                </a:tc>
                <a:tc>
                  <a:txBody>
                    <a:bodyPr/>
                    <a:lstStyle/>
                    <a:p>
                      <a:r>
                        <a:rPr lang="en-US" sz="1600" dirty="0" smtClean="0"/>
                        <a:t>0.97</a:t>
                      </a:r>
                      <a:endParaRPr lang="en-US" sz="1600" dirty="0"/>
                    </a:p>
                  </a:txBody>
                  <a:tcPr/>
                </a:tc>
                <a:tc>
                  <a:txBody>
                    <a:bodyPr/>
                    <a:lstStyle/>
                    <a:p>
                      <a:r>
                        <a:rPr lang="en-US" sz="1600" dirty="0" smtClean="0"/>
                        <a:t>0.94</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Q36 - The chapel program aids in the spiritual growth of students.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28.57%</a:t>
                      </a:r>
                      <a:endParaRPr lang="en-US" sz="1600" dirty="0"/>
                    </a:p>
                  </a:txBody>
                  <a:tcPr/>
                </a:tc>
                <a:tc>
                  <a:txBody>
                    <a:bodyPr/>
                    <a:lstStyle/>
                    <a:p>
                      <a:r>
                        <a:rPr lang="en-US" sz="1600" dirty="0" smtClean="0"/>
                        <a:t>10</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37.14%</a:t>
                      </a:r>
                      <a:endParaRPr lang="en-US" sz="1600" dirty="0"/>
                    </a:p>
                  </a:txBody>
                  <a:tcPr/>
                </a:tc>
                <a:tc>
                  <a:txBody>
                    <a:bodyPr/>
                    <a:lstStyle/>
                    <a:p>
                      <a:r>
                        <a:rPr lang="en-US" sz="1600" dirty="0" smtClean="0"/>
                        <a:t>13</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22.86%</a:t>
                      </a:r>
                      <a:endParaRPr lang="en-US" sz="1600" dirty="0"/>
                    </a:p>
                  </a:txBody>
                  <a:tcPr/>
                </a:tc>
                <a:tc>
                  <a:txBody>
                    <a:bodyPr/>
                    <a:lstStyle/>
                    <a:p>
                      <a:r>
                        <a:rPr lang="en-US" sz="1600" dirty="0" smtClean="0"/>
                        <a:t>8</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11.43%</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Q18 - Teachers genuinely care about the students.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Q18 - Teachers genuinely care about the students.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Teachers genuinely care about the students.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2.00</a:t>
                      </a:r>
                      <a:endParaRPr lang="en-US" sz="1600" dirty="0"/>
                    </a:p>
                  </a:txBody>
                  <a:tcPr/>
                </a:tc>
                <a:tc>
                  <a:txBody>
                    <a:bodyPr/>
                    <a:lstStyle/>
                    <a:p>
                      <a:r>
                        <a:rPr lang="en-US" sz="1600" dirty="0" smtClean="0"/>
                        <a:t>1.06</a:t>
                      </a:r>
                      <a:endParaRPr lang="en-US" sz="1600" dirty="0"/>
                    </a:p>
                  </a:txBody>
                  <a:tcPr/>
                </a:tc>
                <a:tc>
                  <a:txBody>
                    <a:bodyPr/>
                    <a:lstStyle/>
                    <a:p>
                      <a:r>
                        <a:rPr lang="en-US" sz="1600" dirty="0" smtClean="0"/>
                        <a:t>0.23</a:t>
                      </a:r>
                      <a:endParaRPr lang="en-US" sz="1600" dirty="0"/>
                    </a:p>
                  </a:txBody>
                  <a:tcPr/>
                </a:tc>
                <a:tc>
                  <a:txBody>
                    <a:bodyPr/>
                    <a:lstStyle/>
                    <a:p>
                      <a:r>
                        <a:rPr lang="en-US" sz="1600" dirty="0" smtClean="0"/>
                        <a:t>0.05</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Q16 - How long have you worked at MCS?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8349264" cy="243332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This is my first year at MCS</a:t>
                      </a:r>
                      <a:endParaRPr lang="en-US" sz="1600" dirty="0"/>
                    </a:p>
                  </a:txBody>
                  <a:tcPr/>
                </a:tc>
                <a:tc>
                  <a:txBody>
                    <a:bodyPr/>
                    <a:lstStyle/>
                    <a:p>
                      <a:r>
                        <a:rPr lang="en-US" sz="1600" dirty="0" smtClean="0"/>
                        <a:t>8.57%</a:t>
                      </a:r>
                      <a:endParaRPr lang="en-US" sz="1600" dirty="0"/>
                    </a:p>
                  </a:txBody>
                  <a:tcPr/>
                </a:tc>
                <a:tc>
                  <a:txBody>
                    <a:bodyPr/>
                    <a:lstStyle/>
                    <a:p>
                      <a:r>
                        <a:rPr lang="en-US" sz="1600" dirty="0" smtClean="0"/>
                        <a:t>3</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2-4 years</a:t>
                      </a:r>
                      <a:endParaRPr lang="en-US" sz="1600" dirty="0"/>
                    </a:p>
                  </a:txBody>
                  <a:tcPr/>
                </a:tc>
                <a:tc>
                  <a:txBody>
                    <a:bodyPr/>
                    <a:lstStyle/>
                    <a:p>
                      <a:r>
                        <a:rPr lang="en-US" sz="1600" dirty="0" smtClean="0"/>
                        <a:t>34.29%</a:t>
                      </a:r>
                      <a:endParaRPr lang="en-US" sz="1600" dirty="0"/>
                    </a:p>
                  </a:txBody>
                  <a:tcPr/>
                </a:tc>
                <a:tc>
                  <a:txBody>
                    <a:bodyPr/>
                    <a:lstStyle/>
                    <a:p>
                      <a:r>
                        <a:rPr lang="en-US" sz="1600" dirty="0" smtClean="0"/>
                        <a:t>12</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5-8 years</a:t>
                      </a:r>
                      <a:endParaRPr lang="en-US" sz="1600" dirty="0"/>
                    </a:p>
                  </a:txBody>
                  <a:tcPr/>
                </a:tc>
                <a:tc>
                  <a:txBody>
                    <a:bodyPr/>
                    <a:lstStyle/>
                    <a:p>
                      <a:r>
                        <a:rPr lang="en-US" sz="1600" dirty="0" smtClean="0"/>
                        <a:t>28.57%</a:t>
                      </a:r>
                      <a:endParaRPr lang="en-US" sz="1600" dirty="0"/>
                    </a:p>
                  </a:txBody>
                  <a:tcPr/>
                </a:tc>
                <a:tc>
                  <a:txBody>
                    <a:bodyPr/>
                    <a:lstStyle/>
                    <a:p>
                      <a:r>
                        <a:rPr lang="en-US" sz="1600" dirty="0" smtClean="0"/>
                        <a:t>10</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9 or more years</a:t>
                      </a:r>
                      <a:endParaRPr lang="en-US" sz="1600" dirty="0"/>
                    </a:p>
                  </a:txBody>
                  <a:tcPr/>
                </a:tc>
                <a:tc>
                  <a:txBody>
                    <a:bodyPr/>
                    <a:lstStyle/>
                    <a:p>
                      <a:r>
                        <a:rPr lang="en-US" sz="1600" dirty="0" smtClean="0"/>
                        <a:t>28.57%</a:t>
                      </a:r>
                      <a:endParaRPr lang="en-US" sz="1600" dirty="0"/>
                    </a:p>
                  </a:txBody>
                  <a:tcPr/>
                </a:tc>
                <a:tc>
                  <a:txBody>
                    <a:bodyPr/>
                    <a:lstStyle/>
                    <a:p>
                      <a:r>
                        <a:rPr lang="en-US" sz="1600" dirty="0" smtClean="0"/>
                        <a:t>10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Q18 - Teachers genuinely care about the students.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94.44%</a:t>
                      </a:r>
                      <a:endParaRPr lang="en-US" sz="1600" dirty="0"/>
                    </a:p>
                  </a:txBody>
                  <a:tcPr/>
                </a:tc>
                <a:tc>
                  <a:txBody>
                    <a:bodyPr/>
                    <a:lstStyle/>
                    <a:p>
                      <a:r>
                        <a:rPr lang="en-US" sz="1600" dirty="0" smtClean="0"/>
                        <a:t>34</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5.56%</a:t>
                      </a:r>
                      <a:endParaRPr lang="en-US" sz="1600" dirty="0"/>
                    </a:p>
                  </a:txBody>
                  <a:tcPr/>
                </a:tc>
                <a:tc>
                  <a:txBody>
                    <a:bodyPr/>
                    <a:lstStyle/>
                    <a:p>
                      <a:r>
                        <a:rPr lang="en-US" sz="1600" dirty="0" smtClean="0"/>
                        <a:t>2</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Q40 - Administrators and staff genuinely care about the students.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Q40 - Administrators and staff genuinely care about the students.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Administrators and staff genuinely care about the students.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3.00</a:t>
                      </a:r>
                      <a:endParaRPr lang="en-US" sz="1600" dirty="0"/>
                    </a:p>
                  </a:txBody>
                  <a:tcPr/>
                </a:tc>
                <a:tc>
                  <a:txBody>
                    <a:bodyPr/>
                    <a:lstStyle/>
                    <a:p>
                      <a:r>
                        <a:rPr lang="en-US" sz="1600" dirty="0" smtClean="0"/>
                        <a:t>1.37</a:t>
                      </a:r>
                      <a:endParaRPr lang="en-US" sz="1600" dirty="0"/>
                    </a:p>
                  </a:txBody>
                  <a:tcPr/>
                </a:tc>
                <a:tc>
                  <a:txBody>
                    <a:bodyPr/>
                    <a:lstStyle/>
                    <a:p>
                      <a:r>
                        <a:rPr lang="en-US" sz="1600" dirty="0" smtClean="0"/>
                        <a:t>0.59</a:t>
                      </a:r>
                      <a:endParaRPr lang="en-US" sz="1600" dirty="0"/>
                    </a:p>
                  </a:txBody>
                  <a:tcPr/>
                </a:tc>
                <a:tc>
                  <a:txBody>
                    <a:bodyPr/>
                    <a:lstStyle/>
                    <a:p>
                      <a:r>
                        <a:rPr lang="en-US" sz="1600" dirty="0" smtClean="0"/>
                        <a:t>0.35</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Q40 - Administrators and staff genuinely care about the students.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68.57%</a:t>
                      </a:r>
                      <a:endParaRPr lang="en-US" sz="1600" dirty="0"/>
                    </a:p>
                  </a:txBody>
                  <a:tcPr/>
                </a:tc>
                <a:tc>
                  <a:txBody>
                    <a:bodyPr/>
                    <a:lstStyle/>
                    <a:p>
                      <a:r>
                        <a:rPr lang="en-US" sz="1600" dirty="0" smtClean="0"/>
                        <a:t>24</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25.71%</a:t>
                      </a:r>
                      <a:endParaRPr lang="en-US" sz="1600" dirty="0"/>
                    </a:p>
                  </a:txBody>
                  <a:tcPr/>
                </a:tc>
                <a:tc>
                  <a:txBody>
                    <a:bodyPr/>
                    <a:lstStyle/>
                    <a:p>
                      <a:r>
                        <a:rPr lang="en-US" sz="1600" dirty="0" smtClean="0"/>
                        <a:t>9</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5.71%</a:t>
                      </a:r>
                      <a:endParaRPr lang="en-US" sz="1600" dirty="0"/>
                    </a:p>
                  </a:txBody>
                  <a:tcPr/>
                </a:tc>
                <a:tc>
                  <a:txBody>
                    <a:bodyPr/>
                    <a:lstStyle/>
                    <a:p>
                      <a:r>
                        <a:rPr lang="en-US" sz="1600" dirty="0" smtClean="0"/>
                        <a:t>2</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Q27 - MCS has high expectations for students.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Q27 - MCS has high expectations for students.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MCS has high expectations for students.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4.00</a:t>
                      </a:r>
                      <a:endParaRPr lang="en-US" sz="1600" dirty="0"/>
                    </a:p>
                  </a:txBody>
                  <a:tcPr/>
                </a:tc>
                <a:tc>
                  <a:txBody>
                    <a:bodyPr/>
                    <a:lstStyle/>
                    <a:p>
                      <a:r>
                        <a:rPr lang="en-US" sz="1600" dirty="0" smtClean="0"/>
                        <a:t>1.92</a:t>
                      </a:r>
                      <a:endParaRPr lang="en-US" sz="1600" dirty="0"/>
                    </a:p>
                  </a:txBody>
                  <a:tcPr/>
                </a:tc>
                <a:tc>
                  <a:txBody>
                    <a:bodyPr/>
                    <a:lstStyle/>
                    <a:p>
                      <a:r>
                        <a:rPr lang="en-US" sz="1600" dirty="0" smtClean="0"/>
                        <a:t>0.92</a:t>
                      </a:r>
                      <a:endParaRPr lang="en-US" sz="1600" dirty="0"/>
                    </a:p>
                  </a:txBody>
                  <a:tcPr/>
                </a:tc>
                <a:tc>
                  <a:txBody>
                    <a:bodyPr/>
                    <a:lstStyle/>
                    <a:p>
                      <a:r>
                        <a:rPr lang="en-US" sz="1600" dirty="0" smtClean="0"/>
                        <a:t>0.85</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Q27 - MCS has high expectations for students.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38.89%</a:t>
                      </a:r>
                      <a:endParaRPr lang="en-US" sz="1600" dirty="0"/>
                    </a:p>
                  </a:txBody>
                  <a:tcPr/>
                </a:tc>
                <a:tc>
                  <a:txBody>
                    <a:bodyPr/>
                    <a:lstStyle/>
                    <a:p>
                      <a:r>
                        <a:rPr lang="en-US" sz="1600" dirty="0" smtClean="0"/>
                        <a:t>14</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38.89%</a:t>
                      </a:r>
                      <a:endParaRPr lang="en-US" sz="1600" dirty="0"/>
                    </a:p>
                  </a:txBody>
                  <a:tcPr/>
                </a:tc>
                <a:tc>
                  <a:txBody>
                    <a:bodyPr/>
                    <a:lstStyle/>
                    <a:p>
                      <a:r>
                        <a:rPr lang="en-US" sz="1600" dirty="0" smtClean="0"/>
                        <a:t>14</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13.89%</a:t>
                      </a:r>
                      <a:endParaRPr lang="en-US" sz="1600" dirty="0"/>
                    </a:p>
                  </a:txBody>
                  <a:tcPr/>
                </a:tc>
                <a:tc>
                  <a:txBody>
                    <a:bodyPr/>
                    <a:lstStyle/>
                    <a:p>
                      <a:r>
                        <a:rPr lang="en-US" sz="1600" dirty="0" smtClean="0"/>
                        <a:t>5</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8.33%</a:t>
                      </a:r>
                      <a:endParaRPr lang="en-US" sz="1600" dirty="0"/>
                    </a:p>
                  </a:txBody>
                  <a:tcPr/>
                </a:tc>
                <a:tc>
                  <a:txBody>
                    <a:bodyPr/>
                    <a:lstStyle/>
                    <a:p>
                      <a:r>
                        <a:rPr lang="en-US" sz="1600" dirty="0" smtClean="0"/>
                        <a:t>3</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Q31 - Parents care about how their child performs at MCS.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Q31 - Parents care about how their child performs at MCS.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Parents care about how their child performs at MCS.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5.00</a:t>
                      </a:r>
                      <a:endParaRPr lang="en-US" sz="1600" dirty="0"/>
                    </a:p>
                  </a:txBody>
                  <a:tcPr/>
                </a:tc>
                <a:tc>
                  <a:txBody>
                    <a:bodyPr/>
                    <a:lstStyle/>
                    <a:p>
                      <a:r>
                        <a:rPr lang="en-US" sz="1600" dirty="0" smtClean="0"/>
                        <a:t>1.78</a:t>
                      </a:r>
                      <a:endParaRPr lang="en-US" sz="1600" dirty="0"/>
                    </a:p>
                  </a:txBody>
                  <a:tcPr/>
                </a:tc>
                <a:tc>
                  <a:txBody>
                    <a:bodyPr/>
                    <a:lstStyle/>
                    <a:p>
                      <a:r>
                        <a:rPr lang="en-US" sz="1600" dirty="0" smtClean="0"/>
                        <a:t>0.95</a:t>
                      </a:r>
                      <a:endParaRPr lang="en-US" sz="1600" dirty="0"/>
                    </a:p>
                  </a:txBody>
                  <a:tcPr/>
                </a:tc>
                <a:tc>
                  <a:txBody>
                    <a:bodyPr/>
                    <a:lstStyle/>
                    <a:p>
                      <a:r>
                        <a:rPr lang="en-US" sz="1600" dirty="0" smtClean="0"/>
                        <a:t>0.90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Q31 - Parents care about how their child performs at MCS.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47.22%</a:t>
                      </a:r>
                      <a:endParaRPr lang="en-US" sz="1600" dirty="0"/>
                    </a:p>
                  </a:txBody>
                  <a:tcPr/>
                </a:tc>
                <a:tc>
                  <a:txBody>
                    <a:bodyPr/>
                    <a:lstStyle/>
                    <a:p>
                      <a:r>
                        <a:rPr lang="en-US" sz="1600" dirty="0" smtClean="0"/>
                        <a:t>17</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36.11%</a:t>
                      </a:r>
                      <a:endParaRPr lang="en-US" sz="1600" dirty="0"/>
                    </a:p>
                  </a:txBody>
                  <a:tcPr/>
                </a:tc>
                <a:tc>
                  <a:txBody>
                    <a:bodyPr/>
                    <a:lstStyle/>
                    <a:p>
                      <a:r>
                        <a:rPr lang="en-US" sz="1600" dirty="0" smtClean="0"/>
                        <a:t>13</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11.11%</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2.78%</a:t>
                      </a:r>
                      <a:endParaRPr lang="en-US" sz="1600" dirty="0"/>
                    </a:p>
                  </a:txBody>
                  <a:tcPr/>
                </a:tc>
                <a:tc>
                  <a:txBody>
                    <a:bodyPr/>
                    <a:lstStyle/>
                    <a:p>
                      <a:r>
                        <a:rPr lang="en-US" sz="1600" dirty="0" smtClean="0"/>
                        <a:t>1</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2.78%</a:t>
                      </a:r>
                      <a:endParaRPr lang="en-US" sz="1600" dirty="0"/>
                    </a:p>
                  </a:txBody>
                  <a:tcPr/>
                </a:tc>
                <a:tc>
                  <a:txBody>
                    <a:bodyPr/>
                    <a:lstStyle/>
                    <a:p>
                      <a:r>
                        <a:rPr lang="en-US" sz="1600" dirty="0" smtClean="0"/>
                        <a:t>1</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Q1 - Most of the faculty and staff believe in the mission and vision of MCS.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Q22 - Students show respect to faculty and staff.</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Q22 - Students show respect to faculty and staff.</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Students show respect to faculty and staff.</a:t>
                      </a:r>
                      <a:endParaRPr lang="en-US" sz="1600" dirty="0"/>
                    </a:p>
                  </a:txBody>
                  <a:tcPr/>
                </a:tc>
                <a:tc>
                  <a:txBody>
                    <a:bodyPr/>
                    <a:lstStyle/>
                    <a:p>
                      <a:r>
                        <a:rPr lang="en-US" sz="1600" dirty="0" smtClean="0"/>
                        <a:t>1.00</a:t>
                      </a:r>
                      <a:endParaRPr lang="en-US" sz="1600" dirty="0"/>
                    </a:p>
                  </a:txBody>
                  <a:tcPr/>
                </a:tc>
                <a:tc>
                  <a:txBody>
                    <a:bodyPr/>
                    <a:lstStyle/>
                    <a:p>
                      <a:r>
                        <a:rPr lang="en-US" sz="1600" dirty="0" smtClean="0"/>
                        <a:t>5.00</a:t>
                      </a:r>
                      <a:endParaRPr lang="en-US" sz="1600" dirty="0"/>
                    </a:p>
                  </a:txBody>
                  <a:tcPr/>
                </a:tc>
                <a:tc>
                  <a:txBody>
                    <a:bodyPr/>
                    <a:lstStyle/>
                    <a:p>
                      <a:r>
                        <a:rPr lang="en-US" sz="1600" dirty="0" smtClean="0"/>
                        <a:t>2.78</a:t>
                      </a:r>
                      <a:endParaRPr lang="en-US" sz="1600" dirty="0"/>
                    </a:p>
                  </a:txBody>
                  <a:tcPr/>
                </a:tc>
                <a:tc>
                  <a:txBody>
                    <a:bodyPr/>
                    <a:lstStyle/>
                    <a:p>
                      <a:r>
                        <a:rPr lang="en-US" sz="1600" dirty="0" smtClean="0"/>
                        <a:t>1.13</a:t>
                      </a:r>
                      <a:endParaRPr lang="en-US" sz="1600" dirty="0"/>
                    </a:p>
                  </a:txBody>
                  <a:tcPr/>
                </a:tc>
                <a:tc>
                  <a:txBody>
                    <a:bodyPr/>
                    <a:lstStyle/>
                    <a:p>
                      <a:r>
                        <a:rPr lang="en-US" sz="1600" dirty="0" smtClean="0"/>
                        <a:t>1.28</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Q22 - Students show respect to faculty and staff.</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2.78%</a:t>
                      </a:r>
                      <a:endParaRPr lang="en-US" sz="1600" dirty="0"/>
                    </a:p>
                  </a:txBody>
                  <a:tcPr/>
                </a:tc>
                <a:tc>
                  <a:txBody>
                    <a:bodyPr/>
                    <a:lstStyle/>
                    <a:p>
                      <a:r>
                        <a:rPr lang="en-US" sz="1600" dirty="0" smtClean="0"/>
                        <a:t>1</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58.33%</a:t>
                      </a:r>
                      <a:endParaRPr lang="en-US" sz="1600" dirty="0"/>
                    </a:p>
                  </a:txBody>
                  <a:tcPr/>
                </a:tc>
                <a:tc>
                  <a:txBody>
                    <a:bodyPr/>
                    <a:lstStyle/>
                    <a:p>
                      <a:r>
                        <a:rPr lang="en-US" sz="1600" dirty="0" smtClean="0"/>
                        <a:t>21</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8.33%</a:t>
                      </a:r>
                      <a:endParaRPr lang="en-US" sz="1600" dirty="0"/>
                    </a:p>
                  </a:txBody>
                  <a:tcPr/>
                </a:tc>
                <a:tc>
                  <a:txBody>
                    <a:bodyPr/>
                    <a:lstStyle/>
                    <a:p>
                      <a:r>
                        <a:rPr lang="en-US" sz="1600" dirty="0" smtClean="0"/>
                        <a:t>3</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19.44%</a:t>
                      </a:r>
                      <a:endParaRPr lang="en-US" sz="1600" dirty="0"/>
                    </a:p>
                  </a:txBody>
                  <a:tcPr/>
                </a:tc>
                <a:tc>
                  <a:txBody>
                    <a:bodyPr/>
                    <a:lstStyle/>
                    <a:p>
                      <a:r>
                        <a:rPr lang="en-US" sz="1600" dirty="0" smtClean="0"/>
                        <a:t>7</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11.11%</a:t>
                      </a:r>
                      <a:endParaRPr lang="en-US" sz="1600" dirty="0"/>
                    </a:p>
                  </a:txBody>
                  <a:tcPr/>
                </a:tc>
                <a:tc>
                  <a:txBody>
                    <a:bodyPr/>
                    <a:lstStyle/>
                    <a:p>
                      <a:r>
                        <a:rPr lang="en-US" sz="1600" dirty="0" smtClean="0"/>
                        <a:t>4</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36</a:t>
                      </a:r>
                      <a:endParaRPr lang="en-US" sz="1600" dirty="0"/>
                    </a:p>
                  </a:txBody>
                  <a:tcPr/>
                </a:tc>
              </a:tr>
            </a:tbl>
          </a:graphicData>
        </a:graphic>
      </p:graphicFrame>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Q23 - Students are generally well-behaved in class.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Q23 - Students are generally well-behaved in class.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Students are generally well-behaved in class.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4.00</a:t>
                      </a:r>
                      <a:endParaRPr lang="en-US" sz="1600" dirty="0"/>
                    </a:p>
                  </a:txBody>
                  <a:tcPr/>
                </a:tc>
                <a:tc>
                  <a:txBody>
                    <a:bodyPr/>
                    <a:lstStyle/>
                    <a:p>
                      <a:r>
                        <a:rPr lang="en-US" sz="1600" dirty="0" smtClean="0"/>
                        <a:t>2.17</a:t>
                      </a:r>
                      <a:endParaRPr lang="en-US" sz="1600" dirty="0"/>
                    </a:p>
                  </a:txBody>
                  <a:tcPr/>
                </a:tc>
                <a:tc>
                  <a:txBody>
                    <a:bodyPr/>
                    <a:lstStyle/>
                    <a:p>
                      <a:r>
                        <a:rPr lang="en-US" sz="1600" dirty="0" smtClean="0"/>
                        <a:t>0.88</a:t>
                      </a:r>
                      <a:endParaRPr lang="en-US" sz="1600" dirty="0"/>
                    </a:p>
                  </a:txBody>
                  <a:tcPr/>
                </a:tc>
                <a:tc>
                  <a:txBody>
                    <a:bodyPr/>
                    <a:lstStyle/>
                    <a:p>
                      <a:r>
                        <a:rPr lang="en-US" sz="1600" dirty="0" smtClean="0"/>
                        <a:t>0.77</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Q23 - Students are generally well-behaved in class.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20.00%</a:t>
                      </a:r>
                      <a:endParaRPr lang="en-US" sz="1600" dirty="0"/>
                    </a:p>
                  </a:txBody>
                  <a:tcPr/>
                </a:tc>
                <a:tc>
                  <a:txBody>
                    <a:bodyPr/>
                    <a:lstStyle/>
                    <a:p>
                      <a:r>
                        <a:rPr lang="en-US" sz="1600" dirty="0" smtClean="0"/>
                        <a:t>7</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54.29%</a:t>
                      </a:r>
                      <a:endParaRPr lang="en-US" sz="1600" dirty="0"/>
                    </a:p>
                  </a:txBody>
                  <a:tcPr/>
                </a:tc>
                <a:tc>
                  <a:txBody>
                    <a:bodyPr/>
                    <a:lstStyle/>
                    <a:p>
                      <a:r>
                        <a:rPr lang="en-US" sz="1600" dirty="0" smtClean="0"/>
                        <a:t>19</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14.29%</a:t>
                      </a:r>
                      <a:endParaRPr lang="en-US" sz="1600" dirty="0"/>
                    </a:p>
                  </a:txBody>
                  <a:tcPr/>
                </a:tc>
                <a:tc>
                  <a:txBody>
                    <a:bodyPr/>
                    <a:lstStyle/>
                    <a:p>
                      <a:r>
                        <a:rPr lang="en-US" sz="1600" dirty="0" smtClean="0"/>
                        <a:t>5</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11.43%</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Q29 - The MCS Discipline Code is consistently and fairly enforced.</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Q29 - The MCS Discipline Code is consistently and fairly enforced.</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The MCS Discipline Code is consistently and fairly enforced.</a:t>
                      </a:r>
                      <a:endParaRPr lang="en-US" sz="1600" dirty="0"/>
                    </a:p>
                  </a:txBody>
                  <a:tcPr/>
                </a:tc>
                <a:tc>
                  <a:txBody>
                    <a:bodyPr/>
                    <a:lstStyle/>
                    <a:p>
                      <a:r>
                        <a:rPr lang="en-US" sz="1600" dirty="0" smtClean="0"/>
                        <a:t>1.00</a:t>
                      </a:r>
                      <a:endParaRPr lang="en-US" sz="1600" dirty="0"/>
                    </a:p>
                  </a:txBody>
                  <a:tcPr/>
                </a:tc>
                <a:tc>
                  <a:txBody>
                    <a:bodyPr/>
                    <a:lstStyle/>
                    <a:p>
                      <a:r>
                        <a:rPr lang="en-US" sz="1600" dirty="0" smtClean="0"/>
                        <a:t>5.00</a:t>
                      </a:r>
                      <a:endParaRPr lang="en-US" sz="1600" dirty="0"/>
                    </a:p>
                  </a:txBody>
                  <a:tcPr/>
                </a:tc>
                <a:tc>
                  <a:txBody>
                    <a:bodyPr/>
                    <a:lstStyle/>
                    <a:p>
                      <a:r>
                        <a:rPr lang="en-US" sz="1600" dirty="0" smtClean="0"/>
                        <a:t>3.09</a:t>
                      </a:r>
                      <a:endParaRPr lang="en-US" sz="1600" dirty="0"/>
                    </a:p>
                  </a:txBody>
                  <a:tcPr/>
                </a:tc>
                <a:tc>
                  <a:txBody>
                    <a:bodyPr/>
                    <a:lstStyle/>
                    <a:p>
                      <a:r>
                        <a:rPr lang="en-US" sz="1600" dirty="0" smtClean="0"/>
                        <a:t>1.26</a:t>
                      </a:r>
                      <a:endParaRPr lang="en-US" sz="1600" dirty="0"/>
                    </a:p>
                  </a:txBody>
                  <a:tcPr/>
                </a:tc>
                <a:tc>
                  <a:txBody>
                    <a:bodyPr/>
                    <a:lstStyle/>
                    <a:p>
                      <a:r>
                        <a:rPr lang="en-US" sz="1600" dirty="0" smtClean="0"/>
                        <a:t>1.60</a:t>
                      </a:r>
                      <a:endParaRPr lang="en-US" sz="1600" dirty="0"/>
                    </a:p>
                  </a:txBody>
                  <a:tcPr/>
                </a:tc>
                <a:tc>
                  <a:txBody>
                    <a:bodyPr/>
                    <a:lstStyle/>
                    <a:p>
                      <a:r>
                        <a:rPr lang="en-US" sz="1600" dirty="0" smtClean="0"/>
                        <a:t>33</a:t>
                      </a:r>
                      <a:endParaRPr lang="en-US" sz="1600" dirty="0"/>
                    </a:p>
                  </a:txBody>
                  <a:tcPr/>
                </a:tc>
              </a:tr>
            </a:tbl>
          </a:graphicData>
        </a:graphic>
      </p:graphicFrame>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Q29 - The MCS Discipline Code is consistently and fairly enforced.</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12.12%</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27.27%</a:t>
                      </a:r>
                      <a:endParaRPr lang="en-US" sz="1600" dirty="0"/>
                    </a:p>
                  </a:txBody>
                  <a:tcPr/>
                </a:tc>
                <a:tc>
                  <a:txBody>
                    <a:bodyPr/>
                    <a:lstStyle/>
                    <a:p>
                      <a:r>
                        <a:rPr lang="en-US" sz="1600" dirty="0" smtClean="0"/>
                        <a:t>9</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12.12%</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36.36%</a:t>
                      </a:r>
                      <a:endParaRPr lang="en-US" sz="1600" dirty="0"/>
                    </a:p>
                  </a:txBody>
                  <a:tcPr/>
                </a:tc>
                <a:tc>
                  <a:txBody>
                    <a:bodyPr/>
                    <a:lstStyle/>
                    <a:p>
                      <a:r>
                        <a:rPr lang="en-US" sz="1600" dirty="0" smtClean="0"/>
                        <a:t>12</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12.12%</a:t>
                      </a:r>
                      <a:endParaRPr lang="en-US" sz="1600" dirty="0"/>
                    </a:p>
                  </a:txBody>
                  <a:tcPr/>
                </a:tc>
                <a:tc>
                  <a:txBody>
                    <a:bodyPr/>
                    <a:lstStyle/>
                    <a:p>
                      <a:r>
                        <a:rPr lang="en-US" sz="1600" dirty="0" smtClean="0"/>
                        <a:t>4</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33</a:t>
                      </a:r>
                      <a:endParaRPr lang="en-US" sz="1600" dirty="0"/>
                    </a:p>
                  </a:txBody>
                  <a:tcPr/>
                </a:tc>
              </a:tr>
            </a:tbl>
          </a:graphicData>
        </a:graphic>
      </p:graphicFrame>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Q30 - Parents are made to feel welcome at MCS.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Q1 - Most of the faculty and staff believe in the mission and vision of MCS.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Most of the faculty and staff believe in the mission and vision of MCS.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4.00</a:t>
                      </a:r>
                      <a:endParaRPr lang="en-US" sz="1600" dirty="0"/>
                    </a:p>
                  </a:txBody>
                  <a:tcPr/>
                </a:tc>
                <a:tc>
                  <a:txBody>
                    <a:bodyPr/>
                    <a:lstStyle/>
                    <a:p>
                      <a:r>
                        <a:rPr lang="en-US" sz="1600" dirty="0" smtClean="0"/>
                        <a:t>1.43</a:t>
                      </a:r>
                      <a:endParaRPr lang="en-US" sz="1600" dirty="0"/>
                    </a:p>
                  </a:txBody>
                  <a:tcPr/>
                </a:tc>
                <a:tc>
                  <a:txBody>
                    <a:bodyPr/>
                    <a:lstStyle/>
                    <a:p>
                      <a:r>
                        <a:rPr lang="en-US" sz="1600" dirty="0" smtClean="0"/>
                        <a:t>0.68</a:t>
                      </a:r>
                      <a:endParaRPr lang="en-US" sz="1600" dirty="0"/>
                    </a:p>
                  </a:txBody>
                  <a:tcPr/>
                </a:tc>
                <a:tc>
                  <a:txBody>
                    <a:bodyPr/>
                    <a:lstStyle/>
                    <a:p>
                      <a:r>
                        <a:rPr lang="en-US" sz="1600" dirty="0" smtClean="0"/>
                        <a:t>0.46</a:t>
                      </a:r>
                      <a:endParaRPr lang="en-US" sz="1600" dirty="0"/>
                    </a:p>
                  </a:txBody>
                  <a:tcPr/>
                </a:tc>
                <a:tc>
                  <a:txBody>
                    <a:bodyPr/>
                    <a:lstStyle/>
                    <a:p>
                      <a:r>
                        <a:rPr lang="en-US" sz="1600" dirty="0" smtClean="0"/>
                        <a:t>37</a:t>
                      </a:r>
                      <a:endParaRPr lang="en-US" sz="1600" dirty="0"/>
                    </a:p>
                  </a:txBody>
                  <a:tcPr/>
                </a:tc>
              </a:tr>
            </a:tbl>
          </a:graphicData>
        </a:graphic>
      </p:graphicFrame>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Q30 - Parents are made to feel welcome at MCS.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Parents are made to feel welcome at MCS.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5.00</a:t>
                      </a:r>
                      <a:endParaRPr lang="en-US" sz="1600" dirty="0"/>
                    </a:p>
                  </a:txBody>
                  <a:tcPr/>
                </a:tc>
                <a:tc>
                  <a:txBody>
                    <a:bodyPr/>
                    <a:lstStyle/>
                    <a:p>
                      <a:r>
                        <a:rPr lang="en-US" sz="1600" dirty="0" smtClean="0"/>
                        <a:t>1.61</a:t>
                      </a:r>
                      <a:endParaRPr lang="en-US" sz="1600" dirty="0"/>
                    </a:p>
                  </a:txBody>
                  <a:tcPr/>
                </a:tc>
                <a:tc>
                  <a:txBody>
                    <a:bodyPr/>
                    <a:lstStyle/>
                    <a:p>
                      <a:r>
                        <a:rPr lang="en-US" sz="1600" dirty="0" smtClean="0"/>
                        <a:t>0.89</a:t>
                      </a:r>
                      <a:endParaRPr lang="en-US" sz="1600" dirty="0"/>
                    </a:p>
                  </a:txBody>
                  <a:tcPr/>
                </a:tc>
                <a:tc>
                  <a:txBody>
                    <a:bodyPr/>
                    <a:lstStyle/>
                    <a:p>
                      <a:r>
                        <a:rPr lang="en-US" sz="1600" dirty="0" smtClean="0"/>
                        <a:t>0.78</a:t>
                      </a:r>
                      <a:endParaRPr lang="en-US" sz="1600" dirty="0"/>
                    </a:p>
                  </a:txBody>
                  <a:tcPr/>
                </a:tc>
                <a:tc>
                  <a:txBody>
                    <a:bodyPr/>
                    <a:lstStyle/>
                    <a:p>
                      <a:r>
                        <a:rPr lang="en-US" sz="1600" dirty="0" smtClean="0"/>
                        <a:t>33</a:t>
                      </a:r>
                      <a:endParaRPr lang="en-US" sz="1600" dirty="0"/>
                    </a:p>
                  </a:txBody>
                  <a:tcPr/>
                </a:tc>
              </a:tr>
            </a:tbl>
          </a:graphicData>
        </a:graphic>
      </p:graphicFrame>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Q30 - Parents are made to feel welcome at MCS.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57.58%</a:t>
                      </a:r>
                      <a:endParaRPr lang="en-US" sz="1600" dirty="0"/>
                    </a:p>
                  </a:txBody>
                  <a:tcPr/>
                </a:tc>
                <a:tc>
                  <a:txBody>
                    <a:bodyPr/>
                    <a:lstStyle/>
                    <a:p>
                      <a:r>
                        <a:rPr lang="en-US" sz="1600" dirty="0" smtClean="0"/>
                        <a:t>19</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30.30%</a:t>
                      </a:r>
                      <a:endParaRPr lang="en-US" sz="1600" dirty="0"/>
                    </a:p>
                  </a:txBody>
                  <a:tcPr/>
                </a:tc>
                <a:tc>
                  <a:txBody>
                    <a:bodyPr/>
                    <a:lstStyle/>
                    <a:p>
                      <a:r>
                        <a:rPr lang="en-US" sz="1600" dirty="0" smtClean="0"/>
                        <a:t>10</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9.09%</a:t>
                      </a:r>
                      <a:endParaRPr lang="en-US" sz="1600" dirty="0"/>
                    </a:p>
                  </a:txBody>
                  <a:tcPr/>
                </a:tc>
                <a:tc>
                  <a:txBody>
                    <a:bodyPr/>
                    <a:lstStyle/>
                    <a:p>
                      <a:r>
                        <a:rPr lang="en-US" sz="1600" dirty="0" smtClean="0"/>
                        <a:t>3</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3.03%</a:t>
                      </a:r>
                      <a:endParaRPr lang="en-US" sz="1600" dirty="0"/>
                    </a:p>
                  </a:txBody>
                  <a:tcPr/>
                </a:tc>
                <a:tc>
                  <a:txBody>
                    <a:bodyPr/>
                    <a:lstStyle/>
                    <a:p>
                      <a:r>
                        <a:rPr lang="en-US" sz="1600" dirty="0" smtClean="0"/>
                        <a:t>1</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33</a:t>
                      </a:r>
                      <a:endParaRPr lang="en-US" sz="1600" dirty="0"/>
                    </a:p>
                  </a:txBody>
                  <a:tcPr/>
                </a:tc>
              </a:tr>
            </a:tbl>
          </a:graphicData>
        </a:graphic>
      </p:graphicFrame>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Q43 - Overall, parents are supportive of the administrators, faculty and staff at MCS.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Q43 - Overall, parents are supportive of the administrators, faculty and staff at MCS.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Overall, parents are supportive of the administrators, faculty and staff at MCS.</a:t>
                      </a:r>
                      <a:endParaRPr lang="en-US" sz="1600" dirty="0"/>
                    </a:p>
                  </a:txBody>
                  <a:tcPr/>
                </a:tc>
                <a:tc>
                  <a:txBody>
                    <a:bodyPr/>
                    <a:lstStyle/>
                    <a:p>
                      <a:r>
                        <a:rPr lang="en-US" sz="1600" dirty="0" smtClean="0"/>
                        <a:t>1.00</a:t>
                      </a:r>
                      <a:endParaRPr lang="en-US" sz="1600" dirty="0"/>
                    </a:p>
                  </a:txBody>
                  <a:tcPr/>
                </a:tc>
                <a:tc>
                  <a:txBody>
                    <a:bodyPr/>
                    <a:lstStyle/>
                    <a:p>
                      <a:r>
                        <a:rPr lang="en-US" sz="1600" dirty="0" smtClean="0"/>
                        <a:t>4.00</a:t>
                      </a:r>
                      <a:endParaRPr lang="en-US" sz="1600" dirty="0"/>
                    </a:p>
                  </a:txBody>
                  <a:tcPr/>
                </a:tc>
                <a:tc>
                  <a:txBody>
                    <a:bodyPr/>
                    <a:lstStyle/>
                    <a:p>
                      <a:r>
                        <a:rPr lang="en-US" sz="1600" dirty="0" smtClean="0"/>
                        <a:t>2.00</a:t>
                      </a:r>
                      <a:endParaRPr lang="en-US" sz="1600" dirty="0"/>
                    </a:p>
                  </a:txBody>
                  <a:tcPr/>
                </a:tc>
                <a:tc>
                  <a:txBody>
                    <a:bodyPr/>
                    <a:lstStyle/>
                    <a:p>
                      <a:r>
                        <a:rPr lang="en-US" sz="1600" dirty="0" smtClean="0"/>
                        <a:t>0.76</a:t>
                      </a:r>
                      <a:endParaRPr lang="en-US" sz="1600" dirty="0"/>
                    </a:p>
                  </a:txBody>
                  <a:tcPr/>
                </a:tc>
                <a:tc>
                  <a:txBody>
                    <a:bodyPr/>
                    <a:lstStyle/>
                    <a:p>
                      <a:r>
                        <a:rPr lang="en-US" sz="1600" dirty="0" smtClean="0"/>
                        <a:t>0.57</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Q43 - Overall, parents are supportive of the administrators, faculty and staff at MCS.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22.86%</a:t>
                      </a:r>
                      <a:endParaRPr lang="en-US" sz="1600" dirty="0"/>
                    </a:p>
                  </a:txBody>
                  <a:tcPr/>
                </a:tc>
                <a:tc>
                  <a:txBody>
                    <a:bodyPr/>
                    <a:lstStyle/>
                    <a:p>
                      <a:r>
                        <a:rPr lang="en-US" sz="1600" dirty="0" smtClean="0"/>
                        <a:t>8</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60.00%</a:t>
                      </a:r>
                      <a:endParaRPr lang="en-US" sz="1600" dirty="0"/>
                    </a:p>
                  </a:txBody>
                  <a:tcPr/>
                </a:tc>
                <a:tc>
                  <a:txBody>
                    <a:bodyPr/>
                    <a:lstStyle/>
                    <a:p>
                      <a:r>
                        <a:rPr lang="en-US" sz="1600" dirty="0" smtClean="0"/>
                        <a:t>21</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11.43%</a:t>
                      </a:r>
                      <a:endParaRPr lang="en-US" sz="1600" dirty="0"/>
                    </a:p>
                  </a:txBody>
                  <a:tcPr/>
                </a:tc>
                <a:tc>
                  <a:txBody>
                    <a:bodyPr/>
                    <a:lstStyle/>
                    <a:p>
                      <a:r>
                        <a:rPr lang="en-US" sz="1600" dirty="0" smtClean="0"/>
                        <a:t>4</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5.71%</a:t>
                      </a:r>
                      <a:endParaRPr lang="en-US" sz="1600" dirty="0"/>
                    </a:p>
                  </a:txBody>
                  <a:tcPr/>
                </a:tc>
                <a:tc>
                  <a:txBody>
                    <a:bodyPr/>
                    <a:lstStyle/>
                    <a:p>
                      <a:r>
                        <a:rPr lang="en-US" sz="1600" dirty="0" smtClean="0"/>
                        <a:t>2</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0.00%</a:t>
                      </a:r>
                      <a:endParaRPr lang="en-US" sz="1600" dirty="0"/>
                    </a:p>
                  </a:txBody>
                  <a:tcPr/>
                </a:tc>
                <a:tc>
                  <a:txBody>
                    <a:bodyPr/>
                    <a:lstStyle/>
                    <a:p>
                      <a:r>
                        <a:rPr lang="en-US" sz="1600" dirty="0" smtClean="0"/>
                        <a:t>0</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Q2 - School facilities are clean and well-maintained.</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Q2 - School facilities are clean and well-maintained.</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School facilities are clean and well-maintained.</a:t>
                      </a:r>
                      <a:endParaRPr lang="en-US" sz="1600" dirty="0"/>
                    </a:p>
                  </a:txBody>
                  <a:tcPr/>
                </a:tc>
                <a:tc>
                  <a:txBody>
                    <a:bodyPr/>
                    <a:lstStyle/>
                    <a:p>
                      <a:r>
                        <a:rPr lang="en-US" sz="1600" dirty="0" smtClean="0"/>
                        <a:t>1.00</a:t>
                      </a:r>
                      <a:endParaRPr lang="en-US" sz="1600" dirty="0"/>
                    </a:p>
                  </a:txBody>
                  <a:tcPr/>
                </a:tc>
                <a:tc>
                  <a:txBody>
                    <a:bodyPr/>
                    <a:lstStyle/>
                    <a:p>
                      <a:r>
                        <a:rPr lang="en-US" sz="1600" dirty="0" smtClean="0"/>
                        <a:t>5.00</a:t>
                      </a:r>
                      <a:endParaRPr lang="en-US" sz="1600" dirty="0"/>
                    </a:p>
                  </a:txBody>
                  <a:tcPr/>
                </a:tc>
                <a:tc>
                  <a:txBody>
                    <a:bodyPr/>
                    <a:lstStyle/>
                    <a:p>
                      <a:r>
                        <a:rPr lang="en-US" sz="1600" dirty="0" smtClean="0"/>
                        <a:t>2.60</a:t>
                      </a:r>
                      <a:endParaRPr lang="en-US" sz="1600" dirty="0"/>
                    </a:p>
                  </a:txBody>
                  <a:tcPr/>
                </a:tc>
                <a:tc>
                  <a:txBody>
                    <a:bodyPr/>
                    <a:lstStyle/>
                    <a:p>
                      <a:r>
                        <a:rPr lang="en-US" sz="1600" dirty="0" smtClean="0"/>
                        <a:t>1.25</a:t>
                      </a:r>
                      <a:endParaRPr lang="en-US" sz="1600" dirty="0"/>
                    </a:p>
                  </a:txBody>
                  <a:tcPr/>
                </a:tc>
                <a:tc>
                  <a:txBody>
                    <a:bodyPr/>
                    <a:lstStyle/>
                    <a:p>
                      <a:r>
                        <a:rPr lang="en-US" sz="1600" dirty="0" smtClean="0"/>
                        <a:t>1.55</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2200" dirty="0" smtClean="0"/>
              <a:t>Q2 - School facilities are clean and well-maintained.</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sz="1600" dirty="0" smtClean="0"/>
                        <a:t>#</a:t>
                      </a:r>
                      <a:endParaRPr lang="en-US" sz="1600" dirty="0"/>
                    </a:p>
                  </a:txBody>
                  <a:tcPr/>
                </a:tc>
                <a:tc>
                  <a:txBody>
                    <a:bodyPr/>
                    <a:lstStyle/>
                    <a:p>
                      <a:r>
                        <a:rPr lang="en-US" sz="1600" dirty="0" smtClean="0"/>
                        <a:t>Answer</a:t>
                      </a:r>
                      <a:endParaRPr lang="en-US" sz="1600" dirty="0"/>
                    </a:p>
                  </a:txBody>
                  <a:tcPr/>
                </a:tc>
                <a:tc>
                  <a:txBody>
                    <a:bodyPr/>
                    <a:lstStyle/>
                    <a:p>
                      <a:r>
                        <a:rPr lang="en-US" sz="1600" dirty="0" smtClean="0"/>
                        <a:t>%</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Strongly agree</a:t>
                      </a:r>
                      <a:endParaRPr lang="en-US" sz="1600" dirty="0"/>
                    </a:p>
                  </a:txBody>
                  <a:tcPr/>
                </a:tc>
                <a:tc>
                  <a:txBody>
                    <a:bodyPr/>
                    <a:lstStyle/>
                    <a:p>
                      <a:r>
                        <a:rPr lang="en-US" sz="1600" dirty="0" smtClean="0"/>
                        <a:t>22.86%</a:t>
                      </a:r>
                      <a:endParaRPr lang="en-US" sz="1600" dirty="0"/>
                    </a:p>
                  </a:txBody>
                  <a:tcPr/>
                </a:tc>
                <a:tc>
                  <a:txBody>
                    <a:bodyPr/>
                    <a:lstStyle/>
                    <a:p>
                      <a:r>
                        <a:rPr lang="en-US" sz="1600" dirty="0" smtClean="0"/>
                        <a:t>8</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Somewhat agree</a:t>
                      </a:r>
                      <a:endParaRPr lang="en-US" sz="1600" dirty="0"/>
                    </a:p>
                  </a:txBody>
                  <a:tcPr/>
                </a:tc>
                <a:tc>
                  <a:txBody>
                    <a:bodyPr/>
                    <a:lstStyle/>
                    <a:p>
                      <a:r>
                        <a:rPr lang="en-US" sz="1600" dirty="0" smtClean="0"/>
                        <a:t>31.43%</a:t>
                      </a:r>
                      <a:endParaRPr lang="en-US" sz="1600" dirty="0"/>
                    </a:p>
                  </a:txBody>
                  <a:tcPr/>
                </a:tc>
                <a:tc>
                  <a:txBody>
                    <a:bodyPr/>
                    <a:lstStyle/>
                    <a:p>
                      <a:r>
                        <a:rPr lang="en-US" sz="1600" dirty="0" smtClean="0"/>
                        <a:t>11</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Neither agree nor disagree</a:t>
                      </a:r>
                      <a:endParaRPr lang="en-US" sz="1600" dirty="0"/>
                    </a:p>
                  </a:txBody>
                  <a:tcPr/>
                </a:tc>
                <a:tc>
                  <a:txBody>
                    <a:bodyPr/>
                    <a:lstStyle/>
                    <a:p>
                      <a:r>
                        <a:rPr lang="en-US" sz="1600" dirty="0" smtClean="0"/>
                        <a:t>14.29%</a:t>
                      </a:r>
                      <a:endParaRPr lang="en-US" sz="1600" dirty="0"/>
                    </a:p>
                  </a:txBody>
                  <a:tcPr/>
                </a:tc>
                <a:tc>
                  <a:txBody>
                    <a:bodyPr/>
                    <a:lstStyle/>
                    <a:p>
                      <a:r>
                        <a:rPr lang="en-US" sz="1600" dirty="0" smtClean="0"/>
                        <a:t>5</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Somewhat disagree</a:t>
                      </a:r>
                      <a:endParaRPr lang="en-US" sz="1600" dirty="0"/>
                    </a:p>
                  </a:txBody>
                  <a:tcPr/>
                </a:tc>
                <a:tc>
                  <a:txBody>
                    <a:bodyPr/>
                    <a:lstStyle/>
                    <a:p>
                      <a:r>
                        <a:rPr lang="en-US" sz="1600" dirty="0" smtClean="0"/>
                        <a:t>25.71%</a:t>
                      </a:r>
                      <a:endParaRPr lang="en-US" sz="1600" dirty="0"/>
                    </a:p>
                  </a:txBody>
                  <a:tcPr/>
                </a:tc>
                <a:tc>
                  <a:txBody>
                    <a:bodyPr/>
                    <a:lstStyle/>
                    <a:p>
                      <a:r>
                        <a:rPr lang="en-US" sz="1600" dirty="0" smtClean="0"/>
                        <a:t>9</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Strongly disagree</a:t>
                      </a:r>
                      <a:endParaRPr lang="en-US" sz="1600" dirty="0"/>
                    </a:p>
                  </a:txBody>
                  <a:tcPr/>
                </a:tc>
                <a:tc>
                  <a:txBody>
                    <a:bodyPr/>
                    <a:lstStyle/>
                    <a:p>
                      <a:r>
                        <a:rPr lang="en-US" sz="1600" dirty="0" smtClean="0"/>
                        <a:t>5.71%</a:t>
                      </a:r>
                      <a:endParaRPr lang="en-US" sz="1600" dirty="0"/>
                    </a:p>
                  </a:txBody>
                  <a:tcPr/>
                </a:tc>
                <a:tc>
                  <a:txBody>
                    <a:bodyPr/>
                    <a:lstStyle/>
                    <a:p>
                      <a:r>
                        <a:rPr lang="en-US" sz="1600" dirty="0" smtClean="0"/>
                        <a:t>2</a:t>
                      </a:r>
                      <a:endParaRPr lang="en-US" sz="1600" dirty="0"/>
                    </a:p>
                  </a:txBody>
                  <a:tcPr/>
                </a:tc>
              </a:tr>
              <a:tr h="370840">
                <a:tc>
                  <a:txBody>
                    <a:bodyPr/>
                    <a:lstStyle/>
                    <a:p>
                      <a:endParaRPr lang="en-US" sz="1600" dirty="0"/>
                    </a:p>
                  </a:txBody>
                  <a:tcPr/>
                </a:tc>
                <a:tc>
                  <a:txBody>
                    <a:bodyPr/>
                    <a:lstStyle/>
                    <a:p>
                      <a:r>
                        <a:rPr lang="en-US" sz="1600" dirty="0" smtClean="0"/>
                        <a:t>Total</a:t>
                      </a:r>
                      <a:endParaRPr lang="en-US" sz="1600" dirty="0"/>
                    </a:p>
                  </a:txBody>
                  <a:tcPr/>
                </a:tc>
                <a:tc>
                  <a:txBody>
                    <a:bodyPr/>
                    <a:lstStyle/>
                    <a:p>
                      <a:r>
                        <a:rPr lang="en-US" sz="1600" dirty="0" smtClean="0"/>
                        <a:t>100%</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140000"/>
            <a:ext cx="8229600" cy="369332"/>
          </a:xfrm>
          <a:prstGeom prst="rect">
            <a:avLst/>
          </a:prstGeom>
          <a:noFill/>
        </p:spPr>
        <p:txBody>
          <a:bodyPr wrap="square" rtlCol="0"/>
          <a:lstStyle/>
          <a:p>
            <a:r>
              <a:rPr lang="en-US" sz="2200" dirty="0" smtClean="0"/>
              <a:t>Q10 - Considering my complete experience at MCS, I am satisfied with it as a place to work.</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140000"/>
            <a:ext cx="8229600" cy="369332"/>
          </a:xfrm>
          <a:prstGeom prst="rect">
            <a:avLst/>
          </a:prstGeom>
          <a:noFill/>
        </p:spPr>
        <p:txBody>
          <a:bodyPr wrap="square" rtlCol="0"/>
          <a:lstStyle/>
          <a:p>
            <a:r>
              <a:rPr lang="en-US" sz="1600" dirty="0" smtClean="0"/>
              <a:t>Q10 - Considering my complete experience at MCS, I am satisfied with it as a place to work.</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xmlns="" val="1579011935"/>
              </p:ext>
            </p:extLst>
          </p:nvPr>
        </p:nvGraphicFramePr>
        <p:xfrm>
          <a:off x="354000" y="1100000"/>
          <a:ext cx="204800000" cy="204800000"/>
        </p:xfrm>
        <a:graphic>
          <a:graphicData uri="http://schemas.openxmlformats.org/drawingml/2006/table">
            <a:tbl>
              <a:tblPr firstRow="1" bandRow="1">
                <a:tableStyleId>{69012ECD-51FC-41F1-AA8D-1B2483CD663E}</a:tableStyleId>
              </a:tblPr>
              <a:tblGrid>
                <a:gridCol w="1043658"/>
                <a:gridCol w="1043658"/>
                <a:gridCol w="1043658"/>
                <a:gridCol w="1043658"/>
                <a:gridCol w="1043658"/>
                <a:gridCol w="1043658"/>
                <a:gridCol w="1043658"/>
                <a:gridCol w="1043658"/>
              </a:tblGrid>
              <a:tr h="370840">
                <a:tc>
                  <a:txBody>
                    <a:bodyPr/>
                    <a:lstStyle/>
                    <a:p>
                      <a:r>
                        <a:rPr lang="en-US" sz="1600" dirty="0" smtClean="0"/>
                        <a:t>#</a:t>
                      </a:r>
                      <a:endParaRPr lang="en-US" sz="1600" dirty="0"/>
                    </a:p>
                  </a:txBody>
                  <a:tcPr/>
                </a:tc>
                <a:tc>
                  <a:txBody>
                    <a:bodyPr/>
                    <a:lstStyle/>
                    <a:p>
                      <a:r>
                        <a:rPr lang="en-US" sz="1600" dirty="0" smtClean="0"/>
                        <a:t>Field</a:t>
                      </a:r>
                      <a:endParaRPr lang="en-US" sz="1600" dirty="0"/>
                    </a:p>
                  </a:txBody>
                  <a:tcPr/>
                </a:tc>
                <a:tc>
                  <a:txBody>
                    <a:bodyPr/>
                    <a:lstStyle/>
                    <a:p>
                      <a:r>
                        <a:rPr lang="en-US" sz="1600" dirty="0" smtClean="0"/>
                        <a:t>Minimum</a:t>
                      </a:r>
                      <a:endParaRPr lang="en-US" sz="1600" dirty="0"/>
                    </a:p>
                  </a:txBody>
                  <a:tcPr/>
                </a:tc>
                <a:tc>
                  <a:txBody>
                    <a:bodyPr/>
                    <a:lstStyle/>
                    <a:p>
                      <a:r>
                        <a:rPr lang="en-US" sz="1600" dirty="0" smtClean="0"/>
                        <a:t>Maximum</a:t>
                      </a:r>
                      <a:endParaRPr lang="en-US" sz="1600" dirty="0"/>
                    </a:p>
                  </a:txBody>
                  <a:tcPr/>
                </a:tc>
                <a:tc>
                  <a:txBody>
                    <a:bodyPr/>
                    <a:lstStyle/>
                    <a:p>
                      <a:r>
                        <a:rPr lang="en-US" sz="1600" dirty="0" smtClean="0"/>
                        <a:t>Mean</a:t>
                      </a:r>
                      <a:endParaRPr lang="en-US" sz="1600" dirty="0"/>
                    </a:p>
                  </a:txBody>
                  <a:tcPr/>
                </a:tc>
                <a:tc>
                  <a:txBody>
                    <a:bodyPr/>
                    <a:lstStyle/>
                    <a:p>
                      <a:r>
                        <a:rPr lang="en-US" sz="1600" dirty="0" smtClean="0"/>
                        <a:t>Std Deviation</a:t>
                      </a:r>
                      <a:endParaRPr lang="en-US" sz="1600" dirty="0"/>
                    </a:p>
                  </a:txBody>
                  <a:tcPr/>
                </a:tc>
                <a:tc>
                  <a:txBody>
                    <a:bodyPr/>
                    <a:lstStyle/>
                    <a:p>
                      <a:r>
                        <a:rPr lang="en-US" sz="1600" dirty="0" smtClean="0"/>
                        <a:t>Variance</a:t>
                      </a:r>
                      <a:endParaRPr lang="en-US" sz="1600" dirty="0"/>
                    </a:p>
                  </a:txBody>
                  <a:tcPr/>
                </a:tc>
                <a:tc>
                  <a:txBody>
                    <a:bodyPr/>
                    <a:lstStyle/>
                    <a:p>
                      <a:r>
                        <a:rPr lang="en-US" sz="1600" dirty="0" smtClean="0"/>
                        <a:t>Count</a:t>
                      </a:r>
                      <a:endParaRPr lang="en-US" sz="1600" dirty="0"/>
                    </a:p>
                  </a:txBody>
                  <a:tcPr/>
                </a:tc>
              </a:tr>
              <a:tr h="370840">
                <a:tc>
                  <a:txBody>
                    <a:bodyPr/>
                    <a:lstStyle/>
                    <a:p>
                      <a:r>
                        <a:rPr lang="en-US" sz="1600" dirty="0" smtClean="0"/>
                        <a:t>1</a:t>
                      </a:r>
                      <a:endParaRPr lang="en-US" sz="1600" dirty="0"/>
                    </a:p>
                  </a:txBody>
                  <a:tcPr/>
                </a:tc>
                <a:tc>
                  <a:txBody>
                    <a:bodyPr/>
                    <a:lstStyle/>
                    <a:p>
                      <a:r>
                        <a:rPr lang="en-US" sz="1600" dirty="0" smtClean="0"/>
                        <a:t>Considering my complete experience at MCS, I am satisfied with it as a place to work.</a:t>
                      </a:r>
                      <a:endParaRPr lang="en-US" sz="1600" dirty="0"/>
                    </a:p>
                  </a:txBody>
                  <a:tcPr/>
                </a:tc>
                <a:tc>
                  <a:txBody>
                    <a:bodyPr/>
                    <a:lstStyle/>
                    <a:p>
                      <a:r>
                        <a:rPr lang="en-US" sz="1600" dirty="0" smtClean="0"/>
                        <a:t>1.00</a:t>
                      </a:r>
                      <a:endParaRPr lang="en-US" sz="1600" dirty="0"/>
                    </a:p>
                  </a:txBody>
                  <a:tcPr/>
                </a:tc>
                <a:tc>
                  <a:txBody>
                    <a:bodyPr/>
                    <a:lstStyle/>
                    <a:p>
                      <a:r>
                        <a:rPr lang="en-US" sz="1600" dirty="0" smtClean="0"/>
                        <a:t>4.00</a:t>
                      </a:r>
                      <a:endParaRPr lang="en-US" sz="1600" dirty="0"/>
                    </a:p>
                  </a:txBody>
                  <a:tcPr/>
                </a:tc>
                <a:tc>
                  <a:txBody>
                    <a:bodyPr/>
                    <a:lstStyle/>
                    <a:p>
                      <a:r>
                        <a:rPr lang="en-US" sz="1600" dirty="0" smtClean="0"/>
                        <a:t>1.91</a:t>
                      </a:r>
                      <a:endParaRPr lang="en-US" sz="1600" dirty="0"/>
                    </a:p>
                  </a:txBody>
                  <a:tcPr/>
                </a:tc>
                <a:tc>
                  <a:txBody>
                    <a:bodyPr/>
                    <a:lstStyle/>
                    <a:p>
                      <a:r>
                        <a:rPr lang="en-US" sz="1600" dirty="0" smtClean="0"/>
                        <a:t>0.97</a:t>
                      </a:r>
                      <a:endParaRPr lang="en-US" sz="1600" dirty="0"/>
                    </a:p>
                  </a:txBody>
                  <a:tcPr/>
                </a:tc>
                <a:tc>
                  <a:txBody>
                    <a:bodyPr/>
                    <a:lstStyle/>
                    <a:p>
                      <a:r>
                        <a:rPr lang="en-US" sz="1600" dirty="0" smtClean="0"/>
                        <a:t>0.94</a:t>
                      </a:r>
                      <a:endParaRPr lang="en-US" sz="1600" dirty="0"/>
                    </a:p>
                  </a:txBody>
                  <a:tcPr/>
                </a:tc>
                <a:tc>
                  <a:txBody>
                    <a:bodyPr/>
                    <a:lstStyle/>
                    <a:p>
                      <a:r>
                        <a:rPr lang="en-US" sz="1600" dirty="0" smtClean="0"/>
                        <a:t>35</a:t>
                      </a:r>
                      <a:endParaRPr lang="en-US" sz="1600" dirty="0"/>
                    </a:p>
                  </a:txBody>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MS P????"/>
        <a:font script="Hang" typeface="?? ??"/>
        <a:font script="Hans" typeface="??"/>
        <a:font script="Hant" typeface="????"/>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MS P????"/>
        <a:font script="Hang" typeface="?? ??"/>
        <a:font script="Hans" typeface="??"/>
        <a:font script="Hant" typeface="????"/>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5008</Words>
  <Application>Microsoft Office PowerPoint</Application>
  <PresentationFormat>On-screen Show (4:3)</PresentationFormat>
  <Paragraphs>1630</Paragraphs>
  <Slides>110</Slides>
  <Notes>0</Notes>
  <HiddenSlides>0</HiddenSlides>
  <MMClips>0</MMClips>
  <ScaleCrop>false</ScaleCrop>
  <HeadingPairs>
    <vt:vector size="4" baseType="variant">
      <vt:variant>
        <vt:lpstr>Theme</vt:lpstr>
      </vt:variant>
      <vt:variant>
        <vt:i4>1</vt:i4>
      </vt:variant>
      <vt:variant>
        <vt:lpstr>Slide Titles</vt:lpstr>
      </vt:variant>
      <vt:variant>
        <vt:i4>110</vt:i4>
      </vt:variant>
    </vt:vector>
  </HeadingPairs>
  <TitlesOfParts>
    <vt:vector size="111"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lpstr>Slide 104</vt:lpstr>
      <vt:lpstr>Slide 105</vt:lpstr>
      <vt:lpstr>Slide 106</vt:lpstr>
      <vt:lpstr>Slide 107</vt:lpstr>
      <vt:lpstr>Slide 108</vt:lpstr>
      <vt:lpstr>Slide 109</vt:lpstr>
      <vt:lpstr>Slide 110</vt:lpstr>
    </vt:vector>
  </TitlesOfParts>
  <Company>officegen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officegen</dc:creator>
  <cp:lastModifiedBy>kelly</cp:lastModifiedBy>
  <cp:revision>3</cp:revision>
  <dcterms:created xsi:type="dcterms:W3CDTF">2020-02-28T19:00:23Z</dcterms:created>
  <dcterms:modified xsi:type="dcterms:W3CDTF">2020-02-28T19:24:31Z</dcterms:modified>
</cp:coreProperties>
</file>